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58"/>
  </p:notesMasterIdLst>
  <p:handoutMasterIdLst>
    <p:handoutMasterId r:id="rId59"/>
  </p:handoutMasterIdLst>
  <p:sldIdLst>
    <p:sldId id="256" r:id="rId2"/>
    <p:sldId id="265" r:id="rId3"/>
    <p:sldId id="355" r:id="rId4"/>
    <p:sldId id="261" r:id="rId5"/>
    <p:sldId id="260" r:id="rId6"/>
    <p:sldId id="258" r:id="rId7"/>
    <p:sldId id="397" r:id="rId8"/>
    <p:sldId id="425" r:id="rId9"/>
    <p:sldId id="262" r:id="rId10"/>
    <p:sldId id="377" r:id="rId11"/>
    <p:sldId id="257" r:id="rId12"/>
    <p:sldId id="259" r:id="rId13"/>
    <p:sldId id="268" r:id="rId14"/>
    <p:sldId id="356" r:id="rId15"/>
    <p:sldId id="404" r:id="rId16"/>
    <p:sldId id="394" r:id="rId17"/>
    <p:sldId id="405" r:id="rId18"/>
    <p:sldId id="406" r:id="rId19"/>
    <p:sldId id="407" r:id="rId20"/>
    <p:sldId id="408" r:id="rId21"/>
    <p:sldId id="410" r:id="rId22"/>
    <p:sldId id="358" r:id="rId23"/>
    <p:sldId id="359" r:id="rId24"/>
    <p:sldId id="360" r:id="rId25"/>
    <p:sldId id="427" r:id="rId26"/>
    <p:sldId id="376" r:id="rId27"/>
    <p:sldId id="361" r:id="rId28"/>
    <p:sldId id="366" r:id="rId29"/>
    <p:sldId id="311" r:id="rId30"/>
    <p:sldId id="362" r:id="rId31"/>
    <p:sldId id="363" r:id="rId32"/>
    <p:sldId id="402" r:id="rId33"/>
    <p:sldId id="403" r:id="rId34"/>
    <p:sldId id="357" r:id="rId35"/>
    <p:sldId id="411" r:id="rId36"/>
    <p:sldId id="412" r:id="rId37"/>
    <p:sldId id="429" r:id="rId38"/>
    <p:sldId id="421" r:id="rId39"/>
    <p:sldId id="296" r:id="rId40"/>
    <p:sldId id="327" r:id="rId41"/>
    <p:sldId id="286" r:id="rId42"/>
    <p:sldId id="328" r:id="rId43"/>
    <p:sldId id="330" r:id="rId44"/>
    <p:sldId id="331" r:id="rId45"/>
    <p:sldId id="334" r:id="rId46"/>
    <p:sldId id="415" r:id="rId47"/>
    <p:sldId id="416" r:id="rId48"/>
    <p:sldId id="417" r:id="rId49"/>
    <p:sldId id="383" r:id="rId50"/>
    <p:sldId id="419" r:id="rId51"/>
    <p:sldId id="420" r:id="rId52"/>
    <p:sldId id="384" r:id="rId53"/>
    <p:sldId id="373" r:id="rId54"/>
    <p:sldId id="422" r:id="rId55"/>
    <p:sldId id="423" r:id="rId56"/>
    <p:sldId id="424" r:id="rId5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ya Malani" initials="DM" lastIdx="2" clrIdx="0">
    <p:extLst>
      <p:ext uri="{19B8F6BF-5375-455C-9EA6-DF929625EA0E}">
        <p15:presenceInfo xmlns:p15="http://schemas.microsoft.com/office/powerpoint/2012/main" userId="S-1-5-21-1644491937-1580436667-725345543-33186" providerId="AD"/>
      </p:ext>
    </p:extLst>
  </p:cmAuthor>
  <p:cmAuthor id="2" name="Sheena" initials="SA" lastIdx="13" clrIdx="1">
    <p:extLst>
      <p:ext uri="{19B8F6BF-5375-455C-9EA6-DF929625EA0E}">
        <p15:presenceInfo xmlns:p15="http://schemas.microsoft.com/office/powerpoint/2012/main" userId="Shee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C8E"/>
    <a:srgbClr val="BFBC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16" autoAdjust="0"/>
    <p:restoredTop sz="57617" autoAdjust="0"/>
  </p:normalViewPr>
  <p:slideViewPr>
    <p:cSldViewPr snapToGrid="0">
      <p:cViewPr varScale="1">
        <p:scale>
          <a:sx n="50" d="100"/>
          <a:sy n="50" d="100"/>
        </p:scale>
        <p:origin x="883"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diagrams/_rels/data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image" Target="../media/image19.jpg"/><Relationship Id="rId4" Type="http://schemas.openxmlformats.org/officeDocument/2006/relationships/image" Target="../media/image22.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image" Target="../media/image19.jp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0BB5AF-7572-4799-ADFD-CD19F1B57414}" type="doc">
      <dgm:prSet loTypeId="urn:microsoft.com/office/officeart/2005/8/layout/hList1" loCatId="list" qsTypeId="urn:microsoft.com/office/officeart/2005/8/quickstyle/3d1" qsCatId="3D" csTypeId="urn:microsoft.com/office/officeart/2005/8/colors/accent4_4" csCatId="accent4" phldr="1"/>
      <dgm:spPr/>
      <dgm:t>
        <a:bodyPr/>
        <a:lstStyle/>
        <a:p>
          <a:endParaRPr lang="en-US"/>
        </a:p>
      </dgm:t>
    </dgm:pt>
    <dgm:pt modelId="{22594147-CC57-4079-8381-5DDFD1051804}">
      <dgm:prSet phldrT="[Text]" custT="1"/>
      <dgm:spPr/>
      <dgm:t>
        <a:bodyPr/>
        <a:lstStyle/>
        <a:p>
          <a:pPr rtl="0"/>
          <a:r>
            <a:rPr kumimoji="0" lang="en-US" sz="2000" b="1" i="0" u="none" strike="noStrike" cap="none" spc="0" normalizeH="0" baseline="0" noProof="0" dirty="0" smtClean="0">
              <a:ln>
                <a:noFill/>
              </a:ln>
              <a:solidFill>
                <a:srgbClr val="FFFFFF"/>
              </a:solidFill>
              <a:effectLst/>
              <a:uLnTx/>
              <a:uFillTx/>
              <a:latin typeface="+mj-lt"/>
              <a:ea typeface="+mn-ea"/>
              <a:cs typeface="+mn-cs"/>
            </a:rPr>
            <a:t>Simplified</a:t>
          </a:r>
          <a:endParaRPr lang="en-US" sz="2000" b="1" dirty="0">
            <a:latin typeface="+mj-lt"/>
          </a:endParaRPr>
        </a:p>
      </dgm:t>
    </dgm:pt>
    <dgm:pt modelId="{B825CB69-4FCE-417F-90D0-EBC66C6F6E37}" type="parTrans" cxnId="{99FFE18A-E61F-4DEC-8C88-1651D333843C}">
      <dgm:prSet/>
      <dgm:spPr/>
      <dgm:t>
        <a:bodyPr/>
        <a:lstStyle/>
        <a:p>
          <a:endParaRPr lang="en-US">
            <a:latin typeface="+mj-lt"/>
          </a:endParaRPr>
        </a:p>
      </dgm:t>
    </dgm:pt>
    <dgm:pt modelId="{FAB94C9B-A422-4644-B228-8ED0D01EB4A4}" type="sibTrans" cxnId="{99FFE18A-E61F-4DEC-8C88-1651D333843C}">
      <dgm:prSet/>
      <dgm:spPr/>
      <dgm:t>
        <a:bodyPr/>
        <a:lstStyle/>
        <a:p>
          <a:endParaRPr lang="en-US">
            <a:latin typeface="+mj-lt"/>
          </a:endParaRPr>
        </a:p>
      </dgm:t>
    </dgm:pt>
    <dgm:pt modelId="{982A7FBE-ED9B-4F2A-B893-EE36F192313C}">
      <dgm:prSet phldrT="[Text]"/>
      <dgm:spPr/>
      <dgm:t>
        <a:bodyPr/>
        <a:lstStyle/>
        <a:p>
          <a:r>
            <a:rPr kumimoji="0" lang="en-US" b="0" i="0" u="none" strike="noStrike" cap="none" spc="0" normalizeH="0" baseline="0" noProof="0" dirty="0" smtClean="0">
              <a:ln>
                <a:noFill/>
              </a:ln>
              <a:solidFill>
                <a:srgbClr val="000000"/>
              </a:solidFill>
              <a:effectLst/>
              <a:uLnTx/>
              <a:uFillTx/>
              <a:latin typeface="+mj-lt"/>
              <a:ea typeface="+mn-ea"/>
              <a:cs typeface="+mn-cs"/>
            </a:rPr>
            <a:t>Max $150,000 USD per grant, no limit on duration</a:t>
          </a:r>
          <a:endParaRPr lang="en-US" dirty="0">
            <a:latin typeface="+mj-lt"/>
          </a:endParaRPr>
        </a:p>
      </dgm:t>
    </dgm:pt>
    <dgm:pt modelId="{C5CAEFCB-49E9-4AB1-8EAD-037FC3FEF5CD}" type="parTrans" cxnId="{B6E44E21-C8AA-4D5C-BE26-F03C9C4A2DEE}">
      <dgm:prSet/>
      <dgm:spPr/>
      <dgm:t>
        <a:bodyPr/>
        <a:lstStyle/>
        <a:p>
          <a:endParaRPr lang="en-US">
            <a:latin typeface="+mj-lt"/>
          </a:endParaRPr>
        </a:p>
      </dgm:t>
    </dgm:pt>
    <dgm:pt modelId="{E214F863-DF06-4AF5-90AF-C1F8541C1CD7}" type="sibTrans" cxnId="{B6E44E21-C8AA-4D5C-BE26-F03C9C4A2DEE}">
      <dgm:prSet/>
      <dgm:spPr/>
      <dgm:t>
        <a:bodyPr/>
        <a:lstStyle/>
        <a:p>
          <a:endParaRPr lang="en-US">
            <a:latin typeface="+mj-lt"/>
          </a:endParaRPr>
        </a:p>
      </dgm:t>
    </dgm:pt>
    <dgm:pt modelId="{C57261E8-2E6C-470F-8233-875BC393CA6C}">
      <dgm:prSet phldrT="[Text]" custT="1"/>
      <dgm:spPr/>
      <dgm:t>
        <a:bodyPr/>
        <a:lstStyle/>
        <a:p>
          <a:r>
            <a:rPr lang="en-US" sz="2000" b="1" dirty="0" smtClean="0">
              <a:latin typeface="+mj-lt"/>
            </a:rPr>
            <a:t>Fixed Award Amount</a:t>
          </a:r>
          <a:endParaRPr lang="en-US" sz="2000" b="1" dirty="0">
            <a:latin typeface="+mj-lt"/>
          </a:endParaRPr>
        </a:p>
      </dgm:t>
    </dgm:pt>
    <dgm:pt modelId="{C646F26C-DA23-487B-A7D0-FA33E823B5E5}" type="parTrans" cxnId="{8E0928E1-8A98-4529-B8EF-70E1998D4BF7}">
      <dgm:prSet/>
      <dgm:spPr/>
      <dgm:t>
        <a:bodyPr/>
        <a:lstStyle/>
        <a:p>
          <a:endParaRPr lang="en-US">
            <a:latin typeface="+mj-lt"/>
          </a:endParaRPr>
        </a:p>
      </dgm:t>
    </dgm:pt>
    <dgm:pt modelId="{59AA698E-C51B-47EB-9D13-D088832B3882}" type="sibTrans" cxnId="{8E0928E1-8A98-4529-B8EF-70E1998D4BF7}">
      <dgm:prSet/>
      <dgm:spPr/>
      <dgm:t>
        <a:bodyPr/>
        <a:lstStyle/>
        <a:p>
          <a:endParaRPr lang="en-US">
            <a:latin typeface="+mj-lt"/>
          </a:endParaRPr>
        </a:p>
      </dgm:t>
    </dgm:pt>
    <dgm:pt modelId="{1DFA2A01-826D-405E-BF8B-B519B5E28C5D}">
      <dgm:prSet phldrT="[Text]"/>
      <dgm:spPr/>
      <dgm:t>
        <a:bodyPr/>
        <a:lstStyle/>
        <a:p>
          <a:r>
            <a:rPr kumimoji="0" lang="en-US" b="0" i="0" u="none" strike="noStrike" cap="none" spc="0" normalizeH="0" baseline="0" noProof="0" dirty="0" smtClean="0">
              <a:ln>
                <a:noFill/>
              </a:ln>
              <a:solidFill>
                <a:srgbClr val="000000"/>
              </a:solidFill>
              <a:effectLst/>
              <a:uLnTx/>
              <a:uFillTx/>
              <a:latin typeface="+mj-lt"/>
              <a:ea typeface="+mn-ea"/>
              <a:cs typeface="+mn-cs"/>
            </a:rPr>
            <a:t>Max $500,000/year, 3 years</a:t>
          </a:r>
          <a:r>
            <a:rPr kumimoji="0" lang="en-US" b="0" i="0" u="none" strike="noStrike" cap="none" spc="0" normalizeH="0" noProof="0" dirty="0" smtClean="0">
              <a:ln>
                <a:noFill/>
              </a:ln>
              <a:solidFill>
                <a:srgbClr val="000000"/>
              </a:solidFill>
              <a:effectLst/>
              <a:uLnTx/>
              <a:uFillTx/>
              <a:latin typeface="+mj-lt"/>
              <a:ea typeface="+mn-ea"/>
              <a:cs typeface="+mn-cs"/>
            </a:rPr>
            <a:t> </a:t>
          </a:r>
          <a:r>
            <a:rPr kumimoji="0" lang="en-US" b="0" i="0" u="none" strike="noStrike" cap="none" spc="0" normalizeH="0" baseline="0" noProof="0" dirty="0" smtClean="0">
              <a:ln>
                <a:noFill/>
              </a:ln>
              <a:solidFill>
                <a:srgbClr val="000000"/>
              </a:solidFill>
              <a:effectLst/>
              <a:uLnTx/>
              <a:uFillTx/>
              <a:latin typeface="+mj-lt"/>
              <a:ea typeface="+mn-ea"/>
              <a:cs typeface="+mn-cs"/>
            </a:rPr>
            <a:t>($1.5m)</a:t>
          </a:r>
          <a:endParaRPr lang="en-US" dirty="0">
            <a:latin typeface="+mj-lt"/>
          </a:endParaRPr>
        </a:p>
      </dgm:t>
    </dgm:pt>
    <dgm:pt modelId="{061A084F-B39F-4516-9C40-BE4F32424F40}" type="parTrans" cxnId="{662F3A75-34AA-45C1-8DC4-8C5C751E7C24}">
      <dgm:prSet/>
      <dgm:spPr/>
      <dgm:t>
        <a:bodyPr/>
        <a:lstStyle/>
        <a:p>
          <a:endParaRPr lang="en-US">
            <a:latin typeface="+mj-lt"/>
          </a:endParaRPr>
        </a:p>
      </dgm:t>
    </dgm:pt>
    <dgm:pt modelId="{07DC383F-EF72-4EA2-9532-1130135A95E7}" type="sibTrans" cxnId="{662F3A75-34AA-45C1-8DC4-8C5C751E7C24}">
      <dgm:prSet/>
      <dgm:spPr/>
      <dgm:t>
        <a:bodyPr/>
        <a:lstStyle/>
        <a:p>
          <a:endParaRPr lang="en-US">
            <a:latin typeface="+mj-lt"/>
          </a:endParaRPr>
        </a:p>
      </dgm:t>
    </dgm:pt>
    <dgm:pt modelId="{CAAAF524-E663-4777-9DA6-B0AA9A0CD1D0}">
      <dgm:prSet phldrT="[Text]" custT="1"/>
      <dgm:spPr/>
      <dgm:t>
        <a:bodyPr/>
        <a:lstStyle/>
        <a:p>
          <a:r>
            <a:rPr lang="en-US" sz="2000" b="1" dirty="0" smtClean="0">
              <a:solidFill>
                <a:schemeClr val="bg2">
                  <a:lumMod val="25000"/>
                </a:schemeClr>
              </a:solidFill>
              <a:latin typeface="+mj-lt"/>
            </a:rPr>
            <a:t>Standard</a:t>
          </a:r>
          <a:endParaRPr lang="en-US" sz="2000" b="1" dirty="0">
            <a:solidFill>
              <a:schemeClr val="bg2">
                <a:lumMod val="25000"/>
              </a:schemeClr>
            </a:solidFill>
            <a:latin typeface="+mj-lt"/>
          </a:endParaRPr>
        </a:p>
      </dgm:t>
    </dgm:pt>
    <dgm:pt modelId="{FA6B7A38-1769-4E27-9D92-9166911C6A19}" type="parTrans" cxnId="{70B7C884-C278-4EF4-A6E8-C2AA81128569}">
      <dgm:prSet/>
      <dgm:spPr/>
      <dgm:t>
        <a:bodyPr/>
        <a:lstStyle/>
        <a:p>
          <a:endParaRPr lang="en-US">
            <a:latin typeface="+mj-lt"/>
          </a:endParaRPr>
        </a:p>
      </dgm:t>
    </dgm:pt>
    <dgm:pt modelId="{670B6D83-A464-441A-8B1D-610371601782}" type="sibTrans" cxnId="{70B7C884-C278-4EF4-A6E8-C2AA81128569}">
      <dgm:prSet/>
      <dgm:spPr/>
      <dgm:t>
        <a:bodyPr/>
        <a:lstStyle/>
        <a:p>
          <a:endParaRPr lang="en-US">
            <a:latin typeface="+mj-lt"/>
          </a:endParaRPr>
        </a:p>
      </dgm:t>
    </dgm:pt>
    <dgm:pt modelId="{8D197D58-9B09-4AD3-8B26-934F53618F64}">
      <dgm:prSet phldrT="[Text]"/>
      <dgm:spPr/>
      <dgm:t>
        <a:bodyPr/>
        <a:lstStyle/>
        <a:p>
          <a:r>
            <a:rPr kumimoji="0" lang="en-US" b="0" i="0" u="none" strike="noStrike" cap="none" spc="0" normalizeH="0" baseline="0" noProof="0" dirty="0" smtClean="0">
              <a:ln>
                <a:noFill/>
              </a:ln>
              <a:solidFill>
                <a:srgbClr val="000000"/>
              </a:solidFill>
              <a:effectLst/>
              <a:uLnTx/>
              <a:uFillTx/>
              <a:latin typeface="+mj-lt"/>
              <a:ea typeface="+mn-ea"/>
              <a:cs typeface="+mn-cs"/>
            </a:rPr>
            <a:t>No max amount or duration</a:t>
          </a:r>
          <a:endParaRPr lang="en-US" dirty="0">
            <a:latin typeface="+mj-lt"/>
          </a:endParaRPr>
        </a:p>
      </dgm:t>
    </dgm:pt>
    <dgm:pt modelId="{B58ACE6A-4E10-426C-91C4-93975A358F5D}" type="parTrans" cxnId="{D5B3F93C-CADA-4A2E-B811-03EFFD9E04CD}">
      <dgm:prSet/>
      <dgm:spPr/>
      <dgm:t>
        <a:bodyPr/>
        <a:lstStyle/>
        <a:p>
          <a:endParaRPr lang="en-US">
            <a:latin typeface="+mj-lt"/>
          </a:endParaRPr>
        </a:p>
      </dgm:t>
    </dgm:pt>
    <dgm:pt modelId="{8CCF639C-13EE-4195-B292-B860B4CA1100}" type="sibTrans" cxnId="{D5B3F93C-CADA-4A2E-B811-03EFFD9E04CD}">
      <dgm:prSet/>
      <dgm:spPr/>
      <dgm:t>
        <a:bodyPr/>
        <a:lstStyle/>
        <a:p>
          <a:endParaRPr lang="en-US">
            <a:latin typeface="+mj-lt"/>
          </a:endParaRPr>
        </a:p>
      </dgm:t>
    </dgm:pt>
    <dgm:pt modelId="{725C52D3-3CFF-4A33-A54E-7FDC7AA31770}">
      <dgm:prSet phldrT="[Text]"/>
      <dgm:spPr/>
      <dgm:t>
        <a:bodyPr/>
        <a:lstStyle/>
        <a:p>
          <a:r>
            <a:rPr lang="en-US" dirty="0" smtClean="0">
              <a:solidFill>
                <a:srgbClr val="000000"/>
              </a:solidFill>
              <a:latin typeface="+mj-lt"/>
            </a:rPr>
            <a:t>No max amount or duration</a:t>
          </a:r>
          <a:endParaRPr lang="en-US" dirty="0">
            <a:latin typeface="+mj-lt"/>
          </a:endParaRPr>
        </a:p>
      </dgm:t>
    </dgm:pt>
    <dgm:pt modelId="{762708B4-B53D-48AB-90ED-6A0F4E6F6808}" type="parTrans" cxnId="{EE418B70-3589-4993-8832-DD7B3D13F279}">
      <dgm:prSet/>
      <dgm:spPr/>
      <dgm:t>
        <a:bodyPr/>
        <a:lstStyle/>
        <a:p>
          <a:endParaRPr lang="en-US">
            <a:latin typeface="+mj-lt"/>
          </a:endParaRPr>
        </a:p>
      </dgm:t>
    </dgm:pt>
    <dgm:pt modelId="{DB184D20-32DD-4438-A36E-EC4DE58A4984}" type="sibTrans" cxnId="{EE418B70-3589-4993-8832-DD7B3D13F279}">
      <dgm:prSet/>
      <dgm:spPr/>
      <dgm:t>
        <a:bodyPr/>
        <a:lstStyle/>
        <a:p>
          <a:endParaRPr lang="en-US">
            <a:latin typeface="+mj-lt"/>
          </a:endParaRPr>
        </a:p>
      </dgm:t>
    </dgm:pt>
    <dgm:pt modelId="{27962D62-FE79-42B3-BC70-B4EDF32DF9A7}">
      <dgm:prSet/>
      <dgm:spPr/>
      <dgm:t>
        <a:bodyPr/>
        <a:lstStyle/>
        <a:p>
          <a:r>
            <a:rPr kumimoji="0" lang="en-US" b="0" i="0" u="none" strike="noStrike" cap="none" spc="0" normalizeH="0" baseline="0" noProof="0" dirty="0" smtClean="0">
              <a:ln>
                <a:noFill/>
              </a:ln>
              <a:solidFill>
                <a:srgbClr val="000000"/>
              </a:solidFill>
              <a:effectLst/>
              <a:uLnTx/>
              <a:uFillTx/>
              <a:latin typeface="+mj-lt"/>
              <a:ea typeface="+mn-ea"/>
              <a:cs typeface="+mn-cs"/>
            </a:rPr>
            <a:t>Advances or reimbursement</a:t>
          </a:r>
          <a:endParaRPr kumimoji="0" lang="en-US" b="0" i="0" u="none" strike="noStrike" cap="none" spc="0" normalizeH="0" baseline="0" noProof="0" dirty="0">
            <a:ln>
              <a:noFill/>
            </a:ln>
            <a:solidFill>
              <a:srgbClr val="000000"/>
            </a:solidFill>
            <a:effectLst/>
            <a:uLnTx/>
            <a:uFillTx/>
            <a:latin typeface="+mj-lt"/>
            <a:ea typeface="+mn-ea"/>
            <a:cs typeface="+mn-cs"/>
          </a:endParaRPr>
        </a:p>
      </dgm:t>
    </dgm:pt>
    <dgm:pt modelId="{5979B0D4-4FFD-4F0C-AE8F-B0DD4725EC7A}" type="parTrans" cxnId="{8106040C-DEAD-414E-85DB-D3F182962B05}">
      <dgm:prSet/>
      <dgm:spPr/>
      <dgm:t>
        <a:bodyPr/>
        <a:lstStyle/>
        <a:p>
          <a:endParaRPr lang="en-US">
            <a:latin typeface="+mj-lt"/>
          </a:endParaRPr>
        </a:p>
      </dgm:t>
    </dgm:pt>
    <dgm:pt modelId="{F663B200-7746-4137-81DE-0FBE438FE691}" type="sibTrans" cxnId="{8106040C-DEAD-414E-85DB-D3F182962B05}">
      <dgm:prSet/>
      <dgm:spPr/>
      <dgm:t>
        <a:bodyPr/>
        <a:lstStyle/>
        <a:p>
          <a:endParaRPr lang="en-US">
            <a:latin typeface="+mj-lt"/>
          </a:endParaRPr>
        </a:p>
      </dgm:t>
    </dgm:pt>
    <dgm:pt modelId="{65FB8AAD-C504-44FD-9263-CDC4B9CED45A}">
      <dgm:prSet/>
      <dgm:spPr/>
      <dgm:t>
        <a:bodyPr/>
        <a:lstStyle/>
        <a:p>
          <a:r>
            <a:rPr kumimoji="0" lang="en-US" b="0" i="0" u="none" strike="noStrike" cap="none" spc="0" normalizeH="0" baseline="0" noProof="0" dirty="0" smtClean="0">
              <a:ln>
                <a:noFill/>
              </a:ln>
              <a:solidFill>
                <a:srgbClr val="000000"/>
              </a:solidFill>
              <a:effectLst/>
              <a:uLnTx/>
              <a:uFillTx/>
              <a:latin typeface="+mj-lt"/>
              <a:ea typeface="+mn-ea"/>
              <a:cs typeface="+mn-cs"/>
            </a:rPr>
            <a:t>No international airfare (exceptions)</a:t>
          </a:r>
          <a:endParaRPr kumimoji="0" lang="en-US" b="0" i="0" u="none" strike="noStrike" cap="none" spc="0" normalizeH="0" baseline="0" noProof="0" dirty="0">
            <a:ln>
              <a:noFill/>
            </a:ln>
            <a:solidFill>
              <a:srgbClr val="000000"/>
            </a:solidFill>
            <a:effectLst/>
            <a:uLnTx/>
            <a:uFillTx/>
            <a:latin typeface="+mj-lt"/>
            <a:ea typeface="+mn-ea"/>
            <a:cs typeface="+mn-cs"/>
          </a:endParaRPr>
        </a:p>
      </dgm:t>
    </dgm:pt>
    <dgm:pt modelId="{A83D547D-11EA-4CA3-ADF0-C6D1E109CD4C}" type="parTrans" cxnId="{EE527D38-EF8D-48AA-9183-E5EC9A73AD38}">
      <dgm:prSet/>
      <dgm:spPr/>
      <dgm:t>
        <a:bodyPr/>
        <a:lstStyle/>
        <a:p>
          <a:endParaRPr lang="en-US">
            <a:latin typeface="+mj-lt"/>
          </a:endParaRPr>
        </a:p>
      </dgm:t>
    </dgm:pt>
    <dgm:pt modelId="{7A832692-E0B8-48DE-8FAB-939FCB80AF9A}" type="sibTrans" cxnId="{EE527D38-EF8D-48AA-9183-E5EC9A73AD38}">
      <dgm:prSet/>
      <dgm:spPr/>
      <dgm:t>
        <a:bodyPr/>
        <a:lstStyle/>
        <a:p>
          <a:endParaRPr lang="en-US">
            <a:latin typeface="+mj-lt"/>
          </a:endParaRPr>
        </a:p>
      </dgm:t>
    </dgm:pt>
    <dgm:pt modelId="{579AA0D3-57F0-45D5-B9B8-6E4F62173406}">
      <dgm:prSet/>
      <dgm:spPr/>
      <dgm:t>
        <a:bodyPr/>
        <a:lstStyle/>
        <a:p>
          <a:r>
            <a:rPr kumimoji="0" lang="en-US" b="0" i="0" u="none" strike="noStrike" cap="none" spc="0" normalizeH="0" baseline="0" noProof="0" smtClean="0">
              <a:ln>
                <a:noFill/>
              </a:ln>
              <a:solidFill>
                <a:srgbClr val="000000"/>
              </a:solidFill>
              <a:effectLst/>
              <a:uLnTx/>
              <a:uFillTx/>
              <a:latin typeface="+mj-lt"/>
              <a:ea typeface="+mn-ea"/>
              <a:cs typeface="+mn-cs"/>
            </a:rPr>
            <a:t>No indirect costs</a:t>
          </a:r>
          <a:endParaRPr kumimoji="0" lang="en-US" b="0" i="0" u="none" strike="noStrike" cap="none" spc="0" normalizeH="0" baseline="0" noProof="0" dirty="0">
            <a:ln>
              <a:noFill/>
            </a:ln>
            <a:solidFill>
              <a:srgbClr val="000000"/>
            </a:solidFill>
            <a:effectLst/>
            <a:uLnTx/>
            <a:uFillTx/>
            <a:latin typeface="+mj-lt"/>
            <a:ea typeface="+mn-ea"/>
            <a:cs typeface="+mn-cs"/>
          </a:endParaRPr>
        </a:p>
      </dgm:t>
    </dgm:pt>
    <dgm:pt modelId="{9D6B8922-D34A-433F-92E7-380F967FE982}" type="parTrans" cxnId="{DBFC0950-92A9-4AAB-AFAE-A253B8992333}">
      <dgm:prSet/>
      <dgm:spPr/>
      <dgm:t>
        <a:bodyPr/>
        <a:lstStyle/>
        <a:p>
          <a:endParaRPr lang="en-US">
            <a:latin typeface="+mj-lt"/>
          </a:endParaRPr>
        </a:p>
      </dgm:t>
    </dgm:pt>
    <dgm:pt modelId="{47F1CBF3-F0A5-423F-8063-5AE3E98FC1B6}" type="sibTrans" cxnId="{DBFC0950-92A9-4AAB-AFAE-A253B8992333}">
      <dgm:prSet/>
      <dgm:spPr/>
      <dgm:t>
        <a:bodyPr/>
        <a:lstStyle/>
        <a:p>
          <a:endParaRPr lang="en-US">
            <a:latin typeface="+mj-lt"/>
          </a:endParaRPr>
        </a:p>
      </dgm:t>
    </dgm:pt>
    <dgm:pt modelId="{604E61B6-B88F-4ADF-9384-B49534EF3EB0}">
      <dgm:prSet/>
      <dgm:spPr/>
      <dgm:t>
        <a:bodyPr/>
        <a:lstStyle/>
        <a:p>
          <a:r>
            <a:rPr kumimoji="0" lang="en-US" b="0" i="0" u="none" strike="noStrike" cap="none" spc="0" normalizeH="0" baseline="0" noProof="0" dirty="0" smtClean="0">
              <a:ln>
                <a:noFill/>
              </a:ln>
              <a:solidFill>
                <a:srgbClr val="000000"/>
              </a:solidFill>
              <a:effectLst/>
              <a:uLnTx/>
              <a:uFillTx/>
              <a:latin typeface="+mj-lt"/>
              <a:ea typeface="+mn-ea"/>
              <a:cs typeface="+mn-cs"/>
            </a:rPr>
            <a:t>Equipment only if necessary </a:t>
          </a:r>
          <a:endParaRPr kumimoji="0" lang="en-US" b="0" i="0" u="none" strike="noStrike" cap="none" spc="0" normalizeH="0" baseline="0" noProof="0" dirty="0">
            <a:ln>
              <a:noFill/>
            </a:ln>
            <a:solidFill>
              <a:srgbClr val="000000"/>
            </a:solidFill>
            <a:effectLst/>
            <a:uLnTx/>
            <a:uFillTx/>
            <a:latin typeface="+mj-lt"/>
            <a:ea typeface="+mn-ea"/>
            <a:cs typeface="+mn-cs"/>
          </a:endParaRPr>
        </a:p>
      </dgm:t>
    </dgm:pt>
    <dgm:pt modelId="{BAAECC0E-12F1-4CCA-9A94-4A4DE3349316}" type="parTrans" cxnId="{3CC37DC9-51C5-4B13-8BA2-0A763D3ECB74}">
      <dgm:prSet/>
      <dgm:spPr/>
      <dgm:t>
        <a:bodyPr/>
        <a:lstStyle/>
        <a:p>
          <a:endParaRPr lang="en-US">
            <a:latin typeface="+mj-lt"/>
          </a:endParaRPr>
        </a:p>
      </dgm:t>
    </dgm:pt>
    <dgm:pt modelId="{C1443DF9-0615-4F7A-B2A1-9908B8554FB9}" type="sibTrans" cxnId="{3CC37DC9-51C5-4B13-8BA2-0A763D3ECB74}">
      <dgm:prSet/>
      <dgm:spPr/>
      <dgm:t>
        <a:bodyPr/>
        <a:lstStyle/>
        <a:p>
          <a:endParaRPr lang="en-US">
            <a:latin typeface="+mj-lt"/>
          </a:endParaRPr>
        </a:p>
      </dgm:t>
    </dgm:pt>
    <dgm:pt modelId="{62B34601-17D6-4D1A-9D4C-7D60B094EA97}">
      <dgm:prSet/>
      <dgm:spPr/>
      <dgm:t>
        <a:bodyPr/>
        <a:lstStyle/>
        <a:p>
          <a:r>
            <a:rPr kumimoji="0" lang="en-US" b="0" i="0" u="none" strike="noStrike" cap="none" spc="0" normalizeH="0" baseline="0" noProof="0" smtClean="0">
              <a:ln>
                <a:noFill/>
              </a:ln>
              <a:solidFill>
                <a:srgbClr val="000000"/>
              </a:solidFill>
              <a:effectLst/>
              <a:uLnTx/>
              <a:uFillTx/>
              <a:latin typeface="+mj-lt"/>
              <a:ea typeface="+mn-ea"/>
              <a:cs typeface="+mn-cs"/>
            </a:rPr>
            <a:t>No construction</a:t>
          </a:r>
          <a:endParaRPr kumimoji="0" lang="en-US" b="0" i="0" u="none" strike="noStrike" cap="none" spc="0" normalizeH="0" baseline="0" noProof="0" dirty="0">
            <a:ln>
              <a:noFill/>
            </a:ln>
            <a:solidFill>
              <a:srgbClr val="000000"/>
            </a:solidFill>
            <a:effectLst/>
            <a:uLnTx/>
            <a:uFillTx/>
            <a:latin typeface="+mj-lt"/>
            <a:ea typeface="+mn-ea"/>
            <a:cs typeface="+mn-cs"/>
          </a:endParaRPr>
        </a:p>
      </dgm:t>
    </dgm:pt>
    <dgm:pt modelId="{FDB4C2DC-2732-4F7F-873A-8F3C432B5683}" type="parTrans" cxnId="{2EEED0BC-5377-4646-9703-3327B9341313}">
      <dgm:prSet/>
      <dgm:spPr/>
      <dgm:t>
        <a:bodyPr/>
        <a:lstStyle/>
        <a:p>
          <a:endParaRPr lang="en-US">
            <a:latin typeface="+mj-lt"/>
          </a:endParaRPr>
        </a:p>
      </dgm:t>
    </dgm:pt>
    <dgm:pt modelId="{B4C0D1A6-C936-476F-B6B3-0D37639FB02E}" type="sibTrans" cxnId="{2EEED0BC-5377-4646-9703-3327B9341313}">
      <dgm:prSet/>
      <dgm:spPr/>
      <dgm:t>
        <a:bodyPr/>
        <a:lstStyle/>
        <a:p>
          <a:endParaRPr lang="en-US">
            <a:latin typeface="+mj-lt"/>
          </a:endParaRPr>
        </a:p>
      </dgm:t>
    </dgm:pt>
    <dgm:pt modelId="{690020F4-97B7-43AE-A86B-791742C2E92A}">
      <dgm:prSet/>
      <dgm:spPr/>
      <dgm:t>
        <a:bodyPr/>
        <a:lstStyle/>
        <a:p>
          <a:r>
            <a:rPr kumimoji="0" lang="en-US" b="0" i="0" u="none" strike="noStrike" cap="none" spc="0" normalizeH="0" baseline="0" noProof="0" dirty="0" smtClean="0">
              <a:ln>
                <a:noFill/>
              </a:ln>
              <a:solidFill>
                <a:srgbClr val="000000"/>
              </a:solidFill>
              <a:effectLst/>
              <a:uLnTx/>
              <a:uFillTx/>
              <a:latin typeface="+mj-lt"/>
              <a:ea typeface="+mn-ea"/>
              <a:cs typeface="+mn-cs"/>
            </a:rPr>
            <a:t>Normally shorter duration</a:t>
          </a:r>
          <a:endParaRPr kumimoji="0" lang="en-US" b="0" i="0" u="none" strike="noStrike" cap="none" spc="0" normalizeH="0" baseline="0" noProof="0" dirty="0">
            <a:ln>
              <a:noFill/>
            </a:ln>
            <a:solidFill>
              <a:srgbClr val="000000"/>
            </a:solidFill>
            <a:effectLst/>
            <a:uLnTx/>
            <a:uFillTx/>
            <a:latin typeface="+mj-lt"/>
            <a:ea typeface="+mn-ea"/>
            <a:cs typeface="+mn-cs"/>
          </a:endParaRPr>
        </a:p>
      </dgm:t>
    </dgm:pt>
    <dgm:pt modelId="{0CAD36AD-32F2-41B5-B11C-1582FA64EBC2}" type="parTrans" cxnId="{F09638F1-C6EC-411D-9FAE-F74606D5D3F8}">
      <dgm:prSet/>
      <dgm:spPr/>
      <dgm:t>
        <a:bodyPr/>
        <a:lstStyle/>
        <a:p>
          <a:endParaRPr lang="en-US">
            <a:latin typeface="+mj-lt"/>
          </a:endParaRPr>
        </a:p>
      </dgm:t>
    </dgm:pt>
    <dgm:pt modelId="{4B2DDB9A-582E-4645-8529-6AB74D15219D}" type="sibTrans" cxnId="{F09638F1-C6EC-411D-9FAE-F74606D5D3F8}">
      <dgm:prSet/>
      <dgm:spPr/>
      <dgm:t>
        <a:bodyPr/>
        <a:lstStyle/>
        <a:p>
          <a:endParaRPr lang="en-US">
            <a:latin typeface="+mj-lt"/>
          </a:endParaRPr>
        </a:p>
      </dgm:t>
    </dgm:pt>
    <dgm:pt modelId="{8EA598E5-13F7-4946-A2AF-6CD792D4632E}">
      <dgm:prSet/>
      <dgm:spPr/>
      <dgm:t>
        <a:bodyPr/>
        <a:lstStyle/>
        <a:p>
          <a:r>
            <a:rPr kumimoji="0" lang="en-US" b="0" i="0" u="none" strike="noStrike" cap="none" spc="0" normalizeH="0" baseline="0" noProof="0" smtClean="0">
              <a:ln>
                <a:noFill/>
              </a:ln>
              <a:solidFill>
                <a:srgbClr val="000000"/>
              </a:solidFill>
              <a:effectLst/>
              <a:uLnTx/>
              <a:uFillTx/>
              <a:latin typeface="+mj-lt"/>
              <a:ea typeface="+mn-ea"/>
              <a:cs typeface="+mn-cs"/>
            </a:rPr>
            <a:t>Fixed tranche payments upon achievement of milestones</a:t>
          </a:r>
          <a:endParaRPr kumimoji="0" lang="en-US" b="0" i="0" u="none" strike="noStrike" cap="none" spc="0" normalizeH="0" baseline="0" noProof="0" dirty="0">
            <a:ln>
              <a:noFill/>
            </a:ln>
            <a:solidFill>
              <a:srgbClr val="000000"/>
            </a:solidFill>
            <a:effectLst/>
            <a:uLnTx/>
            <a:uFillTx/>
            <a:latin typeface="+mj-lt"/>
            <a:ea typeface="+mn-ea"/>
            <a:cs typeface="+mn-cs"/>
          </a:endParaRPr>
        </a:p>
      </dgm:t>
    </dgm:pt>
    <dgm:pt modelId="{A84E3221-2D27-47FD-938A-C72595EA46B5}" type="parTrans" cxnId="{881C375D-01B5-4EB1-9A5E-93CB9036E2C3}">
      <dgm:prSet/>
      <dgm:spPr/>
      <dgm:t>
        <a:bodyPr/>
        <a:lstStyle/>
        <a:p>
          <a:endParaRPr lang="en-US">
            <a:latin typeface="+mj-lt"/>
          </a:endParaRPr>
        </a:p>
      </dgm:t>
    </dgm:pt>
    <dgm:pt modelId="{64E9EED5-CC3E-4837-81D7-88DB55E8DC95}" type="sibTrans" cxnId="{881C375D-01B5-4EB1-9A5E-93CB9036E2C3}">
      <dgm:prSet/>
      <dgm:spPr/>
      <dgm:t>
        <a:bodyPr/>
        <a:lstStyle/>
        <a:p>
          <a:endParaRPr lang="en-US">
            <a:latin typeface="+mj-lt"/>
          </a:endParaRPr>
        </a:p>
      </dgm:t>
    </dgm:pt>
    <dgm:pt modelId="{CFB22B73-5FB9-4B1E-BEC1-F65DD8BBBF3D}">
      <dgm:prSet/>
      <dgm:spPr/>
      <dgm:t>
        <a:bodyPr/>
        <a:lstStyle/>
        <a:p>
          <a:r>
            <a:rPr kumimoji="0" lang="en-US" b="0" i="0" u="none" strike="noStrike" cap="none" spc="0" normalizeH="0" baseline="0" noProof="0" dirty="0" smtClean="0">
              <a:ln>
                <a:noFill/>
              </a:ln>
              <a:solidFill>
                <a:srgbClr val="000000"/>
              </a:solidFill>
              <a:effectLst/>
              <a:uLnTx/>
              <a:uFillTx/>
              <a:latin typeface="+mj-lt"/>
              <a:ea typeface="+mn-ea"/>
              <a:cs typeface="+mn-cs"/>
            </a:rPr>
            <a:t>Accomplishments clear and discernible </a:t>
          </a:r>
          <a:endParaRPr kumimoji="0" lang="en-US" b="0" i="0" u="none" strike="noStrike" cap="none" spc="0" normalizeH="0" baseline="0" noProof="0" dirty="0">
            <a:ln>
              <a:noFill/>
            </a:ln>
            <a:solidFill>
              <a:srgbClr val="000000"/>
            </a:solidFill>
            <a:effectLst/>
            <a:uLnTx/>
            <a:uFillTx/>
            <a:latin typeface="+mj-lt"/>
            <a:ea typeface="+mn-ea"/>
            <a:cs typeface="+mn-cs"/>
          </a:endParaRPr>
        </a:p>
      </dgm:t>
    </dgm:pt>
    <dgm:pt modelId="{3C59B24F-C455-4800-A470-08759403E253}" type="parTrans" cxnId="{C0965A09-36BE-4EE9-BE6C-E19514D766F2}">
      <dgm:prSet/>
      <dgm:spPr/>
      <dgm:t>
        <a:bodyPr/>
        <a:lstStyle/>
        <a:p>
          <a:endParaRPr lang="en-US">
            <a:latin typeface="+mj-lt"/>
          </a:endParaRPr>
        </a:p>
      </dgm:t>
    </dgm:pt>
    <dgm:pt modelId="{7D1C1ADC-E7ED-4EF1-B8B3-69853E59FC94}" type="sibTrans" cxnId="{C0965A09-36BE-4EE9-BE6C-E19514D766F2}">
      <dgm:prSet/>
      <dgm:spPr/>
      <dgm:t>
        <a:bodyPr/>
        <a:lstStyle/>
        <a:p>
          <a:endParaRPr lang="en-US">
            <a:latin typeface="+mj-lt"/>
          </a:endParaRPr>
        </a:p>
      </dgm:t>
    </dgm:pt>
    <dgm:pt modelId="{4584E19D-D60D-496A-84E9-AFEE0C058828}">
      <dgm:prSet/>
      <dgm:spPr/>
      <dgm:t>
        <a:bodyPr/>
        <a:lstStyle/>
        <a:p>
          <a:r>
            <a:rPr kumimoji="0" lang="en-US" b="0" i="0" u="none" strike="noStrike" cap="none" spc="0" normalizeH="0" baseline="0" noProof="0" dirty="0" smtClean="0">
              <a:ln>
                <a:noFill/>
              </a:ln>
              <a:solidFill>
                <a:srgbClr val="000000"/>
              </a:solidFill>
              <a:effectLst/>
              <a:uLnTx/>
              <a:uFillTx/>
              <a:latin typeface="+mj-lt"/>
              <a:ea typeface="+mn-ea"/>
              <a:cs typeface="+mn-cs"/>
            </a:rPr>
            <a:t>Low risk and management burden; Requires more up-front work </a:t>
          </a:r>
          <a:endParaRPr kumimoji="0" lang="en-US" b="0" i="0" u="none" strike="noStrike" cap="none" spc="0" normalizeH="0" baseline="0" noProof="0" dirty="0">
            <a:ln>
              <a:noFill/>
            </a:ln>
            <a:solidFill>
              <a:srgbClr val="000000"/>
            </a:solidFill>
            <a:effectLst/>
            <a:uLnTx/>
            <a:uFillTx/>
            <a:latin typeface="+mj-lt"/>
            <a:ea typeface="+mn-ea"/>
            <a:cs typeface="+mn-cs"/>
          </a:endParaRPr>
        </a:p>
      </dgm:t>
    </dgm:pt>
    <dgm:pt modelId="{D0318645-9EBF-4208-99AF-948DBD698A38}" type="parTrans" cxnId="{5C76CF2A-C9A5-4A61-B05F-C0B850F75E68}">
      <dgm:prSet/>
      <dgm:spPr/>
      <dgm:t>
        <a:bodyPr/>
        <a:lstStyle/>
        <a:p>
          <a:endParaRPr lang="en-US">
            <a:latin typeface="+mj-lt"/>
          </a:endParaRPr>
        </a:p>
      </dgm:t>
    </dgm:pt>
    <dgm:pt modelId="{2C71A85B-69F8-4FD9-B83B-843F2E853A86}" type="sibTrans" cxnId="{5C76CF2A-C9A5-4A61-B05F-C0B850F75E68}">
      <dgm:prSet/>
      <dgm:spPr/>
      <dgm:t>
        <a:bodyPr/>
        <a:lstStyle/>
        <a:p>
          <a:endParaRPr lang="en-US">
            <a:latin typeface="+mj-lt"/>
          </a:endParaRPr>
        </a:p>
      </dgm:t>
    </dgm:pt>
    <dgm:pt modelId="{BDF406E1-C095-466A-9187-165B7AC2824F}">
      <dgm:prSet/>
      <dgm:spPr/>
      <dgm:t>
        <a:bodyPr/>
        <a:lstStyle/>
        <a:p>
          <a:r>
            <a:rPr kumimoji="0" lang="en-US" b="0" i="0" u="none" strike="noStrike" cap="none" spc="0" normalizeH="0" baseline="0" noProof="0" smtClean="0">
              <a:ln>
                <a:noFill/>
              </a:ln>
              <a:solidFill>
                <a:srgbClr val="000000"/>
              </a:solidFill>
              <a:effectLst/>
              <a:uLnTx/>
              <a:uFillTx/>
              <a:latin typeface="+mj-lt"/>
              <a:ea typeface="+mn-ea"/>
              <a:cs typeface="+mn-cs"/>
            </a:rPr>
            <a:t>No construction</a:t>
          </a:r>
          <a:endParaRPr kumimoji="0" lang="en-US" b="0" i="0" u="none" strike="noStrike" cap="none" spc="0" normalizeH="0" baseline="0" noProof="0" dirty="0">
            <a:ln>
              <a:noFill/>
            </a:ln>
            <a:solidFill>
              <a:srgbClr val="000000"/>
            </a:solidFill>
            <a:effectLst/>
            <a:uLnTx/>
            <a:uFillTx/>
            <a:latin typeface="+mj-lt"/>
            <a:ea typeface="+mn-ea"/>
            <a:cs typeface="+mn-cs"/>
          </a:endParaRPr>
        </a:p>
      </dgm:t>
    </dgm:pt>
    <dgm:pt modelId="{E89E6B47-6A97-4D5F-A133-5735208B4CDF}" type="parTrans" cxnId="{9C193264-48DF-41D5-8CA2-DA0411097A6C}">
      <dgm:prSet/>
      <dgm:spPr/>
      <dgm:t>
        <a:bodyPr/>
        <a:lstStyle/>
        <a:p>
          <a:endParaRPr lang="en-US">
            <a:latin typeface="+mj-lt"/>
          </a:endParaRPr>
        </a:p>
      </dgm:t>
    </dgm:pt>
    <dgm:pt modelId="{F395E80C-12A7-4C16-8A3A-A0C20CFEE64B}" type="sibTrans" cxnId="{9C193264-48DF-41D5-8CA2-DA0411097A6C}">
      <dgm:prSet/>
      <dgm:spPr/>
      <dgm:t>
        <a:bodyPr/>
        <a:lstStyle/>
        <a:p>
          <a:endParaRPr lang="en-US">
            <a:latin typeface="+mj-lt"/>
          </a:endParaRPr>
        </a:p>
      </dgm:t>
    </dgm:pt>
    <dgm:pt modelId="{7AEB9DF5-C1EF-4B5B-B10C-089B754DF70E}">
      <dgm:prSet/>
      <dgm:spPr/>
      <dgm:t>
        <a:bodyPr/>
        <a:lstStyle/>
        <a:p>
          <a:r>
            <a:rPr kumimoji="0" lang="en-US" b="0" i="0" u="none" strike="noStrike" cap="none" spc="0" normalizeH="0" baseline="0" noProof="0" smtClean="0">
              <a:ln>
                <a:noFill/>
              </a:ln>
              <a:solidFill>
                <a:srgbClr val="000000"/>
              </a:solidFill>
              <a:effectLst/>
              <a:uLnTx/>
              <a:uFillTx/>
              <a:latin typeface="+mj-lt"/>
              <a:ea typeface="+mn-ea"/>
              <a:cs typeface="+mn-cs"/>
            </a:rPr>
            <a:t>Advances or reimbursement</a:t>
          </a:r>
          <a:endParaRPr kumimoji="0" lang="en-US" b="0" i="0" u="none" strike="noStrike" cap="none" spc="0" normalizeH="0" baseline="0" noProof="0" dirty="0">
            <a:ln>
              <a:noFill/>
            </a:ln>
            <a:solidFill>
              <a:srgbClr val="000000"/>
            </a:solidFill>
            <a:effectLst/>
            <a:uLnTx/>
            <a:uFillTx/>
            <a:latin typeface="+mj-lt"/>
            <a:ea typeface="+mn-ea"/>
            <a:cs typeface="+mn-cs"/>
          </a:endParaRPr>
        </a:p>
      </dgm:t>
    </dgm:pt>
    <dgm:pt modelId="{E90089B0-4DB1-4B13-8558-3EF594ED2863}" type="parTrans" cxnId="{FFC1C4B0-2E42-4EFA-9FE6-7BA85CA011C6}">
      <dgm:prSet/>
      <dgm:spPr/>
      <dgm:t>
        <a:bodyPr/>
        <a:lstStyle/>
        <a:p>
          <a:endParaRPr lang="en-US">
            <a:latin typeface="+mj-lt"/>
          </a:endParaRPr>
        </a:p>
      </dgm:t>
    </dgm:pt>
    <dgm:pt modelId="{0FB40314-01E1-4E1D-ABCA-E9734A6CF655}" type="sibTrans" cxnId="{FFC1C4B0-2E42-4EFA-9FE6-7BA85CA011C6}">
      <dgm:prSet/>
      <dgm:spPr/>
      <dgm:t>
        <a:bodyPr/>
        <a:lstStyle/>
        <a:p>
          <a:endParaRPr lang="en-US">
            <a:latin typeface="+mj-lt"/>
          </a:endParaRPr>
        </a:p>
      </dgm:t>
    </dgm:pt>
    <dgm:pt modelId="{0D0EC81C-7F19-4831-8EC8-607A15CB482A}">
      <dgm:prSet/>
      <dgm:spPr/>
      <dgm:t>
        <a:bodyPr/>
        <a:lstStyle/>
        <a:p>
          <a:r>
            <a:rPr kumimoji="0" lang="en-US" b="0" i="0" u="none" strike="noStrike" cap="none" spc="0" normalizeH="0" baseline="0" noProof="0" dirty="0" smtClean="0">
              <a:ln>
                <a:noFill/>
              </a:ln>
              <a:solidFill>
                <a:srgbClr val="000000"/>
              </a:solidFill>
              <a:effectLst/>
              <a:uLnTx/>
              <a:uFillTx/>
              <a:latin typeface="+mj-lt"/>
              <a:ea typeface="+mn-ea"/>
              <a:cs typeface="+mn-cs"/>
            </a:rPr>
            <a:t>May include int’l  travel, indirect costs </a:t>
          </a:r>
          <a:endParaRPr kumimoji="0" lang="en-US" b="0" i="0" u="none" strike="noStrike" cap="none" spc="0" normalizeH="0" baseline="0" noProof="0" dirty="0">
            <a:ln>
              <a:noFill/>
            </a:ln>
            <a:solidFill>
              <a:srgbClr val="000000"/>
            </a:solidFill>
            <a:effectLst/>
            <a:uLnTx/>
            <a:uFillTx/>
            <a:latin typeface="+mj-lt"/>
            <a:ea typeface="+mn-ea"/>
            <a:cs typeface="+mn-cs"/>
          </a:endParaRPr>
        </a:p>
      </dgm:t>
    </dgm:pt>
    <dgm:pt modelId="{9DE8EB3C-A3E8-4D74-80FF-FB4B4AFED31C}" type="parTrans" cxnId="{0E5494E9-DB80-4B97-9015-AA03700BE984}">
      <dgm:prSet/>
      <dgm:spPr/>
      <dgm:t>
        <a:bodyPr/>
        <a:lstStyle/>
        <a:p>
          <a:endParaRPr lang="en-US">
            <a:latin typeface="+mj-lt"/>
          </a:endParaRPr>
        </a:p>
      </dgm:t>
    </dgm:pt>
    <dgm:pt modelId="{C60BA712-4409-45EC-98B6-47DD8826BAD8}" type="sibTrans" cxnId="{0E5494E9-DB80-4B97-9015-AA03700BE984}">
      <dgm:prSet/>
      <dgm:spPr/>
      <dgm:t>
        <a:bodyPr/>
        <a:lstStyle/>
        <a:p>
          <a:endParaRPr lang="en-US">
            <a:latin typeface="+mj-lt"/>
          </a:endParaRPr>
        </a:p>
      </dgm:t>
    </dgm:pt>
    <dgm:pt modelId="{84CD6185-FC69-4339-84F0-C4D80917405D}">
      <dgm:prSet/>
      <dgm:spPr/>
      <dgm:t>
        <a:bodyPr/>
        <a:lstStyle/>
        <a:p>
          <a:r>
            <a:rPr kumimoji="0" lang="en-US" b="0" i="0" u="none" strike="noStrike" cap="none" spc="0" normalizeH="0" baseline="0" noProof="0" smtClean="0">
              <a:ln>
                <a:noFill/>
              </a:ln>
              <a:solidFill>
                <a:srgbClr val="000000"/>
              </a:solidFill>
              <a:effectLst/>
              <a:uLnTx/>
              <a:uFillTx/>
              <a:latin typeface="+mj-lt"/>
              <a:ea typeface="+mn-ea"/>
              <a:cs typeface="+mn-cs"/>
            </a:rPr>
            <a:t>Increased grantee financial and reporting requirements --- </a:t>
          </a:r>
          <a:r>
            <a:rPr kumimoji="0" lang="en-US" b="0" i="1" u="none" strike="noStrike" cap="none" spc="0" normalizeH="0" baseline="0" noProof="0" smtClean="0">
              <a:ln>
                <a:noFill/>
              </a:ln>
              <a:solidFill>
                <a:srgbClr val="000000"/>
              </a:solidFill>
              <a:effectLst/>
              <a:uLnTx/>
              <a:uFillTx/>
              <a:latin typeface="+mj-lt"/>
              <a:ea typeface="+mn-ea"/>
              <a:cs typeface="+mn-cs"/>
            </a:rPr>
            <a:t>high risk for project</a:t>
          </a:r>
          <a:endParaRPr kumimoji="0" lang="en-US" b="0" i="1" u="none" strike="noStrike" cap="none" spc="0" normalizeH="0" baseline="0" noProof="0" dirty="0">
            <a:ln>
              <a:noFill/>
            </a:ln>
            <a:solidFill>
              <a:srgbClr val="000000"/>
            </a:solidFill>
            <a:effectLst/>
            <a:uLnTx/>
            <a:uFillTx/>
            <a:latin typeface="+mj-lt"/>
            <a:ea typeface="+mn-ea"/>
            <a:cs typeface="+mn-cs"/>
          </a:endParaRPr>
        </a:p>
      </dgm:t>
    </dgm:pt>
    <dgm:pt modelId="{E75BD84A-B9FD-4BF9-BD39-018A5CFAEBE9}" type="parTrans" cxnId="{D37D3B10-6A02-4EFC-9F48-FD5F3BDCFFEC}">
      <dgm:prSet/>
      <dgm:spPr/>
      <dgm:t>
        <a:bodyPr/>
        <a:lstStyle/>
        <a:p>
          <a:endParaRPr lang="en-US">
            <a:latin typeface="+mj-lt"/>
          </a:endParaRPr>
        </a:p>
      </dgm:t>
    </dgm:pt>
    <dgm:pt modelId="{A1BFA3F2-4759-4BF3-B2C2-B23416343AD4}" type="sibTrans" cxnId="{D37D3B10-6A02-4EFC-9F48-FD5F3BDCFFEC}">
      <dgm:prSet/>
      <dgm:spPr/>
      <dgm:t>
        <a:bodyPr/>
        <a:lstStyle/>
        <a:p>
          <a:endParaRPr lang="en-US">
            <a:latin typeface="+mj-lt"/>
          </a:endParaRPr>
        </a:p>
      </dgm:t>
    </dgm:pt>
    <dgm:pt modelId="{F8B72A45-4A46-40EB-BB18-945C2BD6B5F6}">
      <dgm:prSet/>
      <dgm:spPr/>
      <dgm:t>
        <a:bodyPr/>
        <a:lstStyle/>
        <a:p>
          <a:r>
            <a:rPr kumimoji="0" lang="en-US" b="0" i="1" u="none" strike="noStrike" cap="none" spc="0" normalizeH="0" baseline="0" noProof="0" smtClean="0">
              <a:ln>
                <a:noFill/>
              </a:ln>
              <a:solidFill>
                <a:srgbClr val="000000"/>
              </a:solidFill>
              <a:effectLst/>
              <a:uLnTx/>
              <a:uFillTx/>
              <a:latin typeface="+mj-lt"/>
              <a:ea typeface="+mn-ea"/>
              <a:cs typeface="+mn-cs"/>
            </a:rPr>
            <a:t>No construction</a:t>
          </a:r>
          <a:endParaRPr kumimoji="0" lang="en-US" b="0" i="1" u="none" strike="noStrike" cap="none" spc="0" normalizeH="0" baseline="0" noProof="0" dirty="0">
            <a:ln>
              <a:noFill/>
            </a:ln>
            <a:solidFill>
              <a:srgbClr val="000000"/>
            </a:solidFill>
            <a:effectLst/>
            <a:uLnTx/>
            <a:uFillTx/>
            <a:latin typeface="+mj-lt"/>
            <a:ea typeface="+mn-ea"/>
            <a:cs typeface="+mn-cs"/>
          </a:endParaRPr>
        </a:p>
      </dgm:t>
    </dgm:pt>
    <dgm:pt modelId="{867C6616-0516-4A9A-A8F0-ED4058FAF51D}" type="parTrans" cxnId="{4EB0B5D5-FFA3-4D94-9E9C-B318E8E59E23}">
      <dgm:prSet/>
      <dgm:spPr/>
      <dgm:t>
        <a:bodyPr/>
        <a:lstStyle/>
        <a:p>
          <a:endParaRPr lang="en-US">
            <a:latin typeface="+mj-lt"/>
          </a:endParaRPr>
        </a:p>
      </dgm:t>
    </dgm:pt>
    <dgm:pt modelId="{DFCB16C7-ADD8-4BF6-9598-164A94067C69}" type="sibTrans" cxnId="{4EB0B5D5-FFA3-4D94-9E9C-B318E8E59E23}">
      <dgm:prSet/>
      <dgm:spPr/>
      <dgm:t>
        <a:bodyPr/>
        <a:lstStyle/>
        <a:p>
          <a:endParaRPr lang="en-US">
            <a:latin typeface="+mj-lt"/>
          </a:endParaRPr>
        </a:p>
      </dgm:t>
    </dgm:pt>
    <dgm:pt modelId="{37AFA753-4FAA-4D14-9716-74DF73499DF4}">
      <dgm:prSet custT="1"/>
      <dgm:spPr/>
      <dgm:t>
        <a:bodyPr/>
        <a:lstStyle/>
        <a:p>
          <a:r>
            <a:rPr kumimoji="0" lang="en-US" sz="2000" b="1" i="0" u="none" strike="noStrike" cap="none" spc="0" normalizeH="0" baseline="0" noProof="0" dirty="0" smtClean="0">
              <a:ln>
                <a:noFill/>
              </a:ln>
              <a:solidFill>
                <a:srgbClr val="000000"/>
              </a:solidFill>
              <a:effectLst/>
              <a:uLnTx/>
              <a:uFillTx/>
              <a:latin typeface="+mj-lt"/>
              <a:ea typeface="+mn-ea"/>
              <a:cs typeface="+mn-cs"/>
            </a:rPr>
            <a:t>In-Kind</a:t>
          </a:r>
          <a:endParaRPr kumimoji="0" lang="en-US" sz="2000" b="1" i="0" u="none" strike="noStrike" cap="none" spc="0" normalizeH="0" baseline="0" noProof="0" dirty="0">
            <a:ln>
              <a:noFill/>
            </a:ln>
            <a:solidFill>
              <a:srgbClr val="000000"/>
            </a:solidFill>
            <a:effectLst/>
            <a:uLnTx/>
            <a:uFillTx/>
            <a:latin typeface="+mj-lt"/>
            <a:ea typeface="+mn-ea"/>
            <a:cs typeface="+mn-cs"/>
          </a:endParaRPr>
        </a:p>
      </dgm:t>
    </dgm:pt>
    <dgm:pt modelId="{F6CDDCAE-7CE3-4C88-9079-180919A397BB}" type="parTrans" cxnId="{1A57DA43-5DAC-489A-B8D1-09DC3A44ACC5}">
      <dgm:prSet/>
      <dgm:spPr/>
      <dgm:t>
        <a:bodyPr/>
        <a:lstStyle/>
        <a:p>
          <a:endParaRPr lang="en-US">
            <a:latin typeface="+mj-lt"/>
          </a:endParaRPr>
        </a:p>
      </dgm:t>
    </dgm:pt>
    <dgm:pt modelId="{1DEFFCB1-0E05-4EDD-93CC-528C6584656A}" type="sibTrans" cxnId="{1A57DA43-5DAC-489A-B8D1-09DC3A44ACC5}">
      <dgm:prSet/>
      <dgm:spPr/>
      <dgm:t>
        <a:bodyPr/>
        <a:lstStyle/>
        <a:p>
          <a:endParaRPr lang="en-US">
            <a:latin typeface="+mj-lt"/>
          </a:endParaRPr>
        </a:p>
      </dgm:t>
    </dgm:pt>
    <dgm:pt modelId="{10B4BA6D-9004-44FD-BA32-DFEE8E69B440}">
      <dgm:prSet/>
      <dgm:spPr/>
      <dgm:t>
        <a:bodyPr/>
        <a:lstStyle/>
        <a:p>
          <a:r>
            <a:rPr lang="en-US" smtClean="0">
              <a:solidFill>
                <a:srgbClr val="000000"/>
              </a:solidFill>
              <a:latin typeface="+mj-lt"/>
            </a:rPr>
            <a:t>Can be portion of any grant type, or 100% in-kind grant</a:t>
          </a:r>
          <a:endParaRPr lang="en-US" dirty="0">
            <a:solidFill>
              <a:srgbClr val="000000"/>
            </a:solidFill>
            <a:latin typeface="+mj-lt"/>
          </a:endParaRPr>
        </a:p>
      </dgm:t>
    </dgm:pt>
    <dgm:pt modelId="{41EA48D3-9518-4481-985F-E6B205BD52AD}" type="parTrans" cxnId="{A53F8256-0364-44EC-8362-1B667635A04E}">
      <dgm:prSet/>
      <dgm:spPr/>
      <dgm:t>
        <a:bodyPr/>
        <a:lstStyle/>
        <a:p>
          <a:endParaRPr lang="en-US">
            <a:latin typeface="+mj-lt"/>
          </a:endParaRPr>
        </a:p>
      </dgm:t>
    </dgm:pt>
    <dgm:pt modelId="{E1F95001-A2FE-4F85-9507-ACA0A68CAD07}" type="sibTrans" cxnId="{A53F8256-0364-44EC-8362-1B667635A04E}">
      <dgm:prSet/>
      <dgm:spPr/>
      <dgm:t>
        <a:bodyPr/>
        <a:lstStyle/>
        <a:p>
          <a:endParaRPr lang="en-US">
            <a:latin typeface="+mj-lt"/>
          </a:endParaRPr>
        </a:p>
      </dgm:t>
    </dgm:pt>
    <dgm:pt modelId="{F4119EBA-E623-482B-BA25-2DE9F9176349}">
      <dgm:prSet/>
      <dgm:spPr/>
      <dgm:t>
        <a:bodyPr/>
        <a:lstStyle/>
        <a:p>
          <a:r>
            <a:rPr lang="en-US" dirty="0" smtClean="0">
              <a:solidFill>
                <a:srgbClr val="000000"/>
              </a:solidFill>
              <a:latin typeface="+mj-lt"/>
            </a:rPr>
            <a:t>Not an official grant type</a:t>
          </a:r>
          <a:endParaRPr lang="en-US" dirty="0">
            <a:solidFill>
              <a:srgbClr val="000000"/>
            </a:solidFill>
            <a:latin typeface="+mj-lt"/>
          </a:endParaRPr>
        </a:p>
      </dgm:t>
    </dgm:pt>
    <dgm:pt modelId="{C25B3DE0-7E09-40D2-83ED-4610AD83D6FE}" type="parTrans" cxnId="{CDAB1442-7B46-4AFA-A739-8E4DF3C16229}">
      <dgm:prSet/>
      <dgm:spPr/>
      <dgm:t>
        <a:bodyPr/>
        <a:lstStyle/>
        <a:p>
          <a:endParaRPr lang="en-US">
            <a:latin typeface="+mj-lt"/>
          </a:endParaRPr>
        </a:p>
      </dgm:t>
    </dgm:pt>
    <dgm:pt modelId="{12918D0D-A817-434C-89EC-0CBB4DB669DD}" type="sibTrans" cxnId="{CDAB1442-7B46-4AFA-A739-8E4DF3C16229}">
      <dgm:prSet/>
      <dgm:spPr/>
      <dgm:t>
        <a:bodyPr/>
        <a:lstStyle/>
        <a:p>
          <a:endParaRPr lang="en-US">
            <a:latin typeface="+mj-lt"/>
          </a:endParaRPr>
        </a:p>
      </dgm:t>
    </dgm:pt>
    <dgm:pt modelId="{EFE79DCF-997A-44A4-A615-402829CB2601}">
      <dgm:prSet/>
      <dgm:spPr/>
      <dgm:t>
        <a:bodyPr/>
        <a:lstStyle/>
        <a:p>
          <a:r>
            <a:rPr lang="en-US" smtClean="0">
              <a:solidFill>
                <a:srgbClr val="000000"/>
              </a:solidFill>
              <a:latin typeface="+mj-lt"/>
            </a:rPr>
            <a:t>Pre-award risk assessment required, but less extensive</a:t>
          </a:r>
          <a:endParaRPr lang="en-US" dirty="0">
            <a:solidFill>
              <a:srgbClr val="000000"/>
            </a:solidFill>
            <a:latin typeface="+mj-lt"/>
          </a:endParaRPr>
        </a:p>
      </dgm:t>
    </dgm:pt>
    <dgm:pt modelId="{24896FDE-7CEE-47FA-A999-E3D9E14498A7}" type="parTrans" cxnId="{7CD093D3-EBD1-4B8C-B8A2-7E7335FBD8EA}">
      <dgm:prSet/>
      <dgm:spPr/>
      <dgm:t>
        <a:bodyPr/>
        <a:lstStyle/>
        <a:p>
          <a:endParaRPr lang="en-US">
            <a:latin typeface="+mj-lt"/>
          </a:endParaRPr>
        </a:p>
      </dgm:t>
    </dgm:pt>
    <dgm:pt modelId="{25950C9C-ACF8-402F-A9AD-CABEC4264592}" type="sibTrans" cxnId="{7CD093D3-EBD1-4B8C-B8A2-7E7335FBD8EA}">
      <dgm:prSet/>
      <dgm:spPr/>
      <dgm:t>
        <a:bodyPr/>
        <a:lstStyle/>
        <a:p>
          <a:endParaRPr lang="en-US">
            <a:latin typeface="+mj-lt"/>
          </a:endParaRPr>
        </a:p>
      </dgm:t>
    </dgm:pt>
    <dgm:pt modelId="{BCE02342-2BC3-4033-8C6E-800DC7EEBCB5}">
      <dgm:prSet/>
      <dgm:spPr/>
      <dgm:t>
        <a:bodyPr/>
        <a:lstStyle/>
        <a:p>
          <a:r>
            <a:rPr lang="en-US" smtClean="0">
              <a:solidFill>
                <a:srgbClr val="000000"/>
              </a:solidFill>
              <a:latin typeface="+mj-lt"/>
            </a:rPr>
            <a:t>No construction</a:t>
          </a:r>
          <a:endParaRPr lang="en-US">
            <a:latin typeface="+mj-lt"/>
          </a:endParaRPr>
        </a:p>
      </dgm:t>
    </dgm:pt>
    <dgm:pt modelId="{85453FC7-782D-4532-A90A-AC25A008952E}" type="parTrans" cxnId="{5E4F1346-F393-45FB-AFB2-8BA513561FA1}">
      <dgm:prSet/>
      <dgm:spPr/>
      <dgm:t>
        <a:bodyPr/>
        <a:lstStyle/>
        <a:p>
          <a:endParaRPr lang="en-US">
            <a:latin typeface="+mj-lt"/>
          </a:endParaRPr>
        </a:p>
      </dgm:t>
    </dgm:pt>
    <dgm:pt modelId="{4FD2F3EF-A5B1-45F7-8094-FC6CCBB0BD87}" type="sibTrans" cxnId="{5E4F1346-F393-45FB-AFB2-8BA513561FA1}">
      <dgm:prSet/>
      <dgm:spPr/>
      <dgm:t>
        <a:bodyPr/>
        <a:lstStyle/>
        <a:p>
          <a:endParaRPr lang="en-US">
            <a:latin typeface="+mj-lt"/>
          </a:endParaRPr>
        </a:p>
      </dgm:t>
    </dgm:pt>
    <dgm:pt modelId="{0F8E56BA-6310-4564-AEB6-537B7760FEDA}" type="pres">
      <dgm:prSet presAssocID="{950BB5AF-7572-4799-ADFD-CD19F1B57414}" presName="Name0" presStyleCnt="0">
        <dgm:presLayoutVars>
          <dgm:dir/>
          <dgm:animLvl val="lvl"/>
          <dgm:resizeHandles val="exact"/>
        </dgm:presLayoutVars>
      </dgm:prSet>
      <dgm:spPr/>
      <dgm:t>
        <a:bodyPr/>
        <a:lstStyle/>
        <a:p>
          <a:endParaRPr lang="en-US"/>
        </a:p>
      </dgm:t>
    </dgm:pt>
    <dgm:pt modelId="{A1E377B7-2D09-4D09-B02F-A0502B6975F4}" type="pres">
      <dgm:prSet presAssocID="{22594147-CC57-4079-8381-5DDFD1051804}" presName="composite" presStyleCnt="0"/>
      <dgm:spPr/>
    </dgm:pt>
    <dgm:pt modelId="{F7CB816C-9F4C-4993-8D94-F9BC3A84C642}" type="pres">
      <dgm:prSet presAssocID="{22594147-CC57-4079-8381-5DDFD1051804}" presName="parTx" presStyleLbl="alignNode1" presStyleIdx="0" presStyleCnt="4">
        <dgm:presLayoutVars>
          <dgm:chMax val="0"/>
          <dgm:chPref val="0"/>
          <dgm:bulletEnabled val="1"/>
        </dgm:presLayoutVars>
      </dgm:prSet>
      <dgm:spPr/>
      <dgm:t>
        <a:bodyPr/>
        <a:lstStyle/>
        <a:p>
          <a:endParaRPr lang="en-US"/>
        </a:p>
      </dgm:t>
    </dgm:pt>
    <dgm:pt modelId="{869398F0-0C8D-48E7-AE5B-22CDBA7FB993}" type="pres">
      <dgm:prSet presAssocID="{22594147-CC57-4079-8381-5DDFD1051804}" presName="desTx" presStyleLbl="alignAccFollowNode1" presStyleIdx="0" presStyleCnt="4">
        <dgm:presLayoutVars>
          <dgm:bulletEnabled val="1"/>
        </dgm:presLayoutVars>
      </dgm:prSet>
      <dgm:spPr/>
      <dgm:t>
        <a:bodyPr/>
        <a:lstStyle/>
        <a:p>
          <a:endParaRPr lang="en-US"/>
        </a:p>
      </dgm:t>
    </dgm:pt>
    <dgm:pt modelId="{50E74004-CE92-4053-81E4-0A7BDB059AA8}" type="pres">
      <dgm:prSet presAssocID="{FAB94C9B-A422-4644-B228-8ED0D01EB4A4}" presName="space" presStyleCnt="0"/>
      <dgm:spPr/>
    </dgm:pt>
    <dgm:pt modelId="{23BCABB4-DB4A-4937-A368-63B20071DA24}" type="pres">
      <dgm:prSet presAssocID="{C57261E8-2E6C-470F-8233-875BC393CA6C}" presName="composite" presStyleCnt="0"/>
      <dgm:spPr/>
    </dgm:pt>
    <dgm:pt modelId="{1BC78B8D-B15C-449E-8B74-5F70E916ADE9}" type="pres">
      <dgm:prSet presAssocID="{C57261E8-2E6C-470F-8233-875BC393CA6C}" presName="parTx" presStyleLbl="alignNode1" presStyleIdx="1" presStyleCnt="4">
        <dgm:presLayoutVars>
          <dgm:chMax val="0"/>
          <dgm:chPref val="0"/>
          <dgm:bulletEnabled val="1"/>
        </dgm:presLayoutVars>
      </dgm:prSet>
      <dgm:spPr/>
      <dgm:t>
        <a:bodyPr/>
        <a:lstStyle/>
        <a:p>
          <a:endParaRPr lang="en-US"/>
        </a:p>
      </dgm:t>
    </dgm:pt>
    <dgm:pt modelId="{221B26F3-710C-44AC-83B6-7F7F9493118B}" type="pres">
      <dgm:prSet presAssocID="{C57261E8-2E6C-470F-8233-875BC393CA6C}" presName="desTx" presStyleLbl="alignAccFollowNode1" presStyleIdx="1" presStyleCnt="4">
        <dgm:presLayoutVars>
          <dgm:bulletEnabled val="1"/>
        </dgm:presLayoutVars>
      </dgm:prSet>
      <dgm:spPr/>
      <dgm:t>
        <a:bodyPr/>
        <a:lstStyle/>
        <a:p>
          <a:endParaRPr lang="en-US"/>
        </a:p>
      </dgm:t>
    </dgm:pt>
    <dgm:pt modelId="{38EF7729-3331-4009-B912-4F20BCC10C62}" type="pres">
      <dgm:prSet presAssocID="{59AA698E-C51B-47EB-9D13-D088832B3882}" presName="space" presStyleCnt="0"/>
      <dgm:spPr/>
    </dgm:pt>
    <dgm:pt modelId="{B89DC62E-231D-415C-9479-E99AC57B8AEF}" type="pres">
      <dgm:prSet presAssocID="{CAAAF524-E663-4777-9DA6-B0AA9A0CD1D0}" presName="composite" presStyleCnt="0"/>
      <dgm:spPr/>
    </dgm:pt>
    <dgm:pt modelId="{541F51F5-7C73-47F9-B636-13F6F5FC93F1}" type="pres">
      <dgm:prSet presAssocID="{CAAAF524-E663-4777-9DA6-B0AA9A0CD1D0}" presName="parTx" presStyleLbl="alignNode1" presStyleIdx="2" presStyleCnt="4">
        <dgm:presLayoutVars>
          <dgm:chMax val="0"/>
          <dgm:chPref val="0"/>
          <dgm:bulletEnabled val="1"/>
        </dgm:presLayoutVars>
      </dgm:prSet>
      <dgm:spPr/>
      <dgm:t>
        <a:bodyPr/>
        <a:lstStyle/>
        <a:p>
          <a:endParaRPr lang="en-US"/>
        </a:p>
      </dgm:t>
    </dgm:pt>
    <dgm:pt modelId="{B9B285D5-9FB8-4DE0-86CC-DC3408D55058}" type="pres">
      <dgm:prSet presAssocID="{CAAAF524-E663-4777-9DA6-B0AA9A0CD1D0}" presName="desTx" presStyleLbl="alignAccFollowNode1" presStyleIdx="2" presStyleCnt="4">
        <dgm:presLayoutVars>
          <dgm:bulletEnabled val="1"/>
        </dgm:presLayoutVars>
      </dgm:prSet>
      <dgm:spPr/>
      <dgm:t>
        <a:bodyPr/>
        <a:lstStyle/>
        <a:p>
          <a:endParaRPr lang="en-US"/>
        </a:p>
      </dgm:t>
    </dgm:pt>
    <dgm:pt modelId="{897B48F2-C15E-401E-84BB-54C5D65E44A3}" type="pres">
      <dgm:prSet presAssocID="{670B6D83-A464-441A-8B1D-610371601782}" presName="space" presStyleCnt="0"/>
      <dgm:spPr/>
    </dgm:pt>
    <dgm:pt modelId="{D43946D6-DF9A-456D-B3A8-BAAA08081EFD}" type="pres">
      <dgm:prSet presAssocID="{37AFA753-4FAA-4D14-9716-74DF73499DF4}" presName="composite" presStyleCnt="0"/>
      <dgm:spPr/>
    </dgm:pt>
    <dgm:pt modelId="{83A95B74-1878-45F7-ACAE-EF3EFD8E5A3B}" type="pres">
      <dgm:prSet presAssocID="{37AFA753-4FAA-4D14-9716-74DF73499DF4}" presName="parTx" presStyleLbl="alignNode1" presStyleIdx="3" presStyleCnt="4">
        <dgm:presLayoutVars>
          <dgm:chMax val="0"/>
          <dgm:chPref val="0"/>
          <dgm:bulletEnabled val="1"/>
        </dgm:presLayoutVars>
      </dgm:prSet>
      <dgm:spPr/>
      <dgm:t>
        <a:bodyPr/>
        <a:lstStyle/>
        <a:p>
          <a:endParaRPr lang="en-US"/>
        </a:p>
      </dgm:t>
    </dgm:pt>
    <dgm:pt modelId="{D15BB20B-6A61-4063-B19A-BB53E7834BBC}" type="pres">
      <dgm:prSet presAssocID="{37AFA753-4FAA-4D14-9716-74DF73499DF4}" presName="desTx" presStyleLbl="alignAccFollowNode1" presStyleIdx="3" presStyleCnt="4">
        <dgm:presLayoutVars>
          <dgm:bulletEnabled val="1"/>
        </dgm:presLayoutVars>
      </dgm:prSet>
      <dgm:spPr/>
      <dgm:t>
        <a:bodyPr/>
        <a:lstStyle/>
        <a:p>
          <a:endParaRPr lang="en-US"/>
        </a:p>
      </dgm:t>
    </dgm:pt>
  </dgm:ptLst>
  <dgm:cxnLst>
    <dgm:cxn modelId="{4A311844-7C55-424D-9BF5-295B805C40AD}" type="presOf" srcId="{EFE79DCF-997A-44A4-A615-402829CB2601}" destId="{D15BB20B-6A61-4063-B19A-BB53E7834BBC}" srcOrd="0" destOrd="3" presId="urn:microsoft.com/office/officeart/2005/8/layout/hList1"/>
    <dgm:cxn modelId="{B6E44E21-C8AA-4D5C-BE26-F03C9C4A2DEE}" srcId="{22594147-CC57-4079-8381-5DDFD1051804}" destId="{982A7FBE-ED9B-4F2A-B893-EE36F192313C}" srcOrd="0" destOrd="0" parTransId="{C5CAEFCB-49E9-4AB1-8EAD-037FC3FEF5CD}" sibTransId="{E214F863-DF06-4AF5-90AF-C1F8541C1CD7}"/>
    <dgm:cxn modelId="{88DE25E0-FB1D-44D8-967A-FB036F9F6C1B}" type="presOf" srcId="{1DFA2A01-826D-405E-BF8B-B519B5E28C5D}" destId="{221B26F3-710C-44AC-83B6-7F7F9493118B}" srcOrd="0" destOrd="0" presId="urn:microsoft.com/office/officeart/2005/8/layout/hList1"/>
    <dgm:cxn modelId="{B7D87952-9D31-4CB4-8AD2-3360BA8E6BB5}" type="presOf" srcId="{604E61B6-B88F-4ADF-9384-B49534EF3EB0}" destId="{869398F0-0C8D-48E7-AE5B-22CDBA7FB993}" srcOrd="0" destOrd="4" presId="urn:microsoft.com/office/officeart/2005/8/layout/hList1"/>
    <dgm:cxn modelId="{6CD7EB65-4376-42AC-99AB-39443B0E5756}" type="presOf" srcId="{690020F4-97B7-43AE-A86B-791742C2E92A}" destId="{221B26F3-710C-44AC-83B6-7F7F9493118B}" srcOrd="0" destOrd="1" presId="urn:microsoft.com/office/officeart/2005/8/layout/hList1"/>
    <dgm:cxn modelId="{7CD093D3-EBD1-4B8C-B8A2-7E7335FBD8EA}" srcId="{37AFA753-4FAA-4D14-9716-74DF73499DF4}" destId="{EFE79DCF-997A-44A4-A615-402829CB2601}" srcOrd="3" destOrd="0" parTransId="{24896FDE-7CEE-47FA-A999-E3D9E14498A7}" sibTransId="{25950C9C-ACF8-402F-A9AD-CABEC4264592}"/>
    <dgm:cxn modelId="{662F3A75-34AA-45C1-8DC4-8C5C751E7C24}" srcId="{C57261E8-2E6C-470F-8233-875BC393CA6C}" destId="{1DFA2A01-826D-405E-BF8B-B519B5E28C5D}" srcOrd="0" destOrd="0" parTransId="{061A084F-B39F-4516-9C40-BE4F32424F40}" sibTransId="{07DC383F-EF72-4EA2-9532-1130135A95E7}"/>
    <dgm:cxn modelId="{5C76CF2A-C9A5-4A61-B05F-C0B850F75E68}" srcId="{C57261E8-2E6C-470F-8233-875BC393CA6C}" destId="{4584E19D-D60D-496A-84E9-AFEE0C058828}" srcOrd="4" destOrd="0" parTransId="{D0318645-9EBF-4208-99AF-948DBD698A38}" sibTransId="{2C71A85B-69F8-4FD9-B83B-843F2E853A86}"/>
    <dgm:cxn modelId="{DBFC0950-92A9-4AAB-AFAE-A253B8992333}" srcId="{22594147-CC57-4079-8381-5DDFD1051804}" destId="{579AA0D3-57F0-45D5-B9B8-6E4F62173406}" srcOrd="3" destOrd="0" parTransId="{9D6B8922-D34A-433F-92E7-380F967FE982}" sibTransId="{47F1CBF3-F0A5-423F-8063-5AE3E98FC1B6}"/>
    <dgm:cxn modelId="{AC144BA8-38CB-4629-BBB2-52E1703A7CDF}" type="presOf" srcId="{65FB8AAD-C504-44FD-9263-CDC4B9CED45A}" destId="{869398F0-0C8D-48E7-AE5B-22CDBA7FB993}" srcOrd="0" destOrd="2" presId="urn:microsoft.com/office/officeart/2005/8/layout/hList1"/>
    <dgm:cxn modelId="{687CBDB0-48B7-4732-932A-BD5D96BA6202}" type="presOf" srcId="{84CD6185-FC69-4339-84F0-C4D80917405D}" destId="{B9B285D5-9FB8-4DE0-86CC-DC3408D55058}" srcOrd="0" destOrd="3" presId="urn:microsoft.com/office/officeart/2005/8/layout/hList1"/>
    <dgm:cxn modelId="{7B6FA5D9-79DF-4816-B371-2CEC294A5610}" type="presOf" srcId="{27962D62-FE79-42B3-BC70-B4EDF32DF9A7}" destId="{869398F0-0C8D-48E7-AE5B-22CDBA7FB993}" srcOrd="0" destOrd="1" presId="urn:microsoft.com/office/officeart/2005/8/layout/hList1"/>
    <dgm:cxn modelId="{9C193264-48DF-41D5-8CA2-DA0411097A6C}" srcId="{C57261E8-2E6C-470F-8233-875BC393CA6C}" destId="{BDF406E1-C095-466A-9187-165B7AC2824F}" srcOrd="5" destOrd="0" parTransId="{E89E6B47-6A97-4D5F-A133-5735208B4CDF}" sibTransId="{F395E80C-12A7-4C16-8A3A-A0C20CFEE64B}"/>
    <dgm:cxn modelId="{B373B569-6D38-4CD8-BEE4-1168F1667B81}" type="presOf" srcId="{4584E19D-D60D-496A-84E9-AFEE0C058828}" destId="{221B26F3-710C-44AC-83B6-7F7F9493118B}" srcOrd="0" destOrd="4" presId="urn:microsoft.com/office/officeart/2005/8/layout/hList1"/>
    <dgm:cxn modelId="{E4B3114D-FDEA-43FE-8F53-642DE6B3B43F}" type="presOf" srcId="{982A7FBE-ED9B-4F2A-B893-EE36F192313C}" destId="{869398F0-0C8D-48E7-AE5B-22CDBA7FB993}" srcOrd="0" destOrd="0" presId="urn:microsoft.com/office/officeart/2005/8/layout/hList1"/>
    <dgm:cxn modelId="{903FA2C7-8E37-4270-834D-369CF47948FC}" type="presOf" srcId="{F4119EBA-E623-482B-BA25-2DE9F9176349}" destId="{D15BB20B-6A61-4063-B19A-BB53E7834BBC}" srcOrd="0" destOrd="2" presId="urn:microsoft.com/office/officeart/2005/8/layout/hList1"/>
    <dgm:cxn modelId="{70B7C884-C278-4EF4-A6E8-C2AA81128569}" srcId="{950BB5AF-7572-4799-ADFD-CD19F1B57414}" destId="{CAAAF524-E663-4777-9DA6-B0AA9A0CD1D0}" srcOrd="2" destOrd="0" parTransId="{FA6B7A38-1769-4E27-9D92-9166911C6A19}" sibTransId="{670B6D83-A464-441A-8B1D-610371601782}"/>
    <dgm:cxn modelId="{D5B3F93C-CADA-4A2E-B811-03EFFD9E04CD}" srcId="{CAAAF524-E663-4777-9DA6-B0AA9A0CD1D0}" destId="{8D197D58-9B09-4AD3-8B26-934F53618F64}" srcOrd="0" destOrd="0" parTransId="{B58ACE6A-4E10-426C-91C4-93975A358F5D}" sibTransId="{8CCF639C-13EE-4195-B292-B860B4CA1100}"/>
    <dgm:cxn modelId="{8106040C-DEAD-414E-85DB-D3F182962B05}" srcId="{22594147-CC57-4079-8381-5DDFD1051804}" destId="{27962D62-FE79-42B3-BC70-B4EDF32DF9A7}" srcOrd="1" destOrd="0" parTransId="{5979B0D4-4FFD-4F0C-AE8F-B0DD4725EC7A}" sibTransId="{F663B200-7746-4137-81DE-0FBE438FE691}"/>
    <dgm:cxn modelId="{2EEED0BC-5377-4646-9703-3327B9341313}" srcId="{22594147-CC57-4079-8381-5DDFD1051804}" destId="{62B34601-17D6-4D1A-9D4C-7D60B094EA97}" srcOrd="5" destOrd="0" parTransId="{FDB4C2DC-2732-4F7F-873A-8F3C432B5683}" sibTransId="{B4C0D1A6-C936-476F-B6B3-0D37639FB02E}"/>
    <dgm:cxn modelId="{812EA4BA-B179-41B7-AE72-465965F9A90B}" type="presOf" srcId="{8EA598E5-13F7-4946-A2AF-6CD792D4632E}" destId="{221B26F3-710C-44AC-83B6-7F7F9493118B}" srcOrd="0" destOrd="2" presId="urn:microsoft.com/office/officeart/2005/8/layout/hList1"/>
    <dgm:cxn modelId="{A2BA21E1-C1E8-4418-9B8C-BA64C323CDC1}" type="presOf" srcId="{BDF406E1-C095-466A-9187-165B7AC2824F}" destId="{221B26F3-710C-44AC-83B6-7F7F9493118B}" srcOrd="0" destOrd="5" presId="urn:microsoft.com/office/officeart/2005/8/layout/hList1"/>
    <dgm:cxn modelId="{CC576B58-190E-4821-9BE5-12AD80851003}" type="presOf" srcId="{8D197D58-9B09-4AD3-8B26-934F53618F64}" destId="{B9B285D5-9FB8-4DE0-86CC-DC3408D55058}" srcOrd="0" destOrd="0" presId="urn:microsoft.com/office/officeart/2005/8/layout/hList1"/>
    <dgm:cxn modelId="{EE527D38-EF8D-48AA-9183-E5EC9A73AD38}" srcId="{22594147-CC57-4079-8381-5DDFD1051804}" destId="{65FB8AAD-C504-44FD-9263-CDC4B9CED45A}" srcOrd="2" destOrd="0" parTransId="{A83D547D-11EA-4CA3-ADF0-C6D1E109CD4C}" sibTransId="{7A832692-E0B8-48DE-8FAB-939FCB80AF9A}"/>
    <dgm:cxn modelId="{A53F8256-0364-44EC-8362-1B667635A04E}" srcId="{37AFA753-4FAA-4D14-9716-74DF73499DF4}" destId="{10B4BA6D-9004-44FD-BA32-DFEE8E69B440}" srcOrd="1" destOrd="0" parTransId="{41EA48D3-9518-4481-985F-E6B205BD52AD}" sibTransId="{E1F95001-A2FE-4F85-9507-ACA0A68CAD07}"/>
    <dgm:cxn modelId="{B2AFB310-FAC5-4889-AE84-C7B0C755549B}" type="presOf" srcId="{579AA0D3-57F0-45D5-B9B8-6E4F62173406}" destId="{869398F0-0C8D-48E7-AE5B-22CDBA7FB993}" srcOrd="0" destOrd="3" presId="urn:microsoft.com/office/officeart/2005/8/layout/hList1"/>
    <dgm:cxn modelId="{31740B85-762A-430A-B630-E8F85692B9BA}" type="presOf" srcId="{10B4BA6D-9004-44FD-BA32-DFEE8E69B440}" destId="{D15BB20B-6A61-4063-B19A-BB53E7834BBC}" srcOrd="0" destOrd="1" presId="urn:microsoft.com/office/officeart/2005/8/layout/hList1"/>
    <dgm:cxn modelId="{D157CF79-A7C9-48EE-BDE1-A61F191EEE31}" type="presOf" srcId="{BCE02342-2BC3-4033-8C6E-800DC7EEBCB5}" destId="{D15BB20B-6A61-4063-B19A-BB53E7834BBC}" srcOrd="0" destOrd="4" presId="urn:microsoft.com/office/officeart/2005/8/layout/hList1"/>
    <dgm:cxn modelId="{55B7C35A-B5FC-4A4A-BEA1-E2910419ADE8}" type="presOf" srcId="{CAAAF524-E663-4777-9DA6-B0AA9A0CD1D0}" destId="{541F51F5-7C73-47F9-B636-13F6F5FC93F1}" srcOrd="0" destOrd="0" presId="urn:microsoft.com/office/officeart/2005/8/layout/hList1"/>
    <dgm:cxn modelId="{C48DCA97-0C92-4AEF-87AE-03E8AD37A793}" type="presOf" srcId="{950BB5AF-7572-4799-ADFD-CD19F1B57414}" destId="{0F8E56BA-6310-4564-AEB6-537B7760FEDA}" srcOrd="0" destOrd="0" presId="urn:microsoft.com/office/officeart/2005/8/layout/hList1"/>
    <dgm:cxn modelId="{C91162A2-810B-46F3-9AC8-A4E875AAB258}" type="presOf" srcId="{0D0EC81C-7F19-4831-8EC8-607A15CB482A}" destId="{B9B285D5-9FB8-4DE0-86CC-DC3408D55058}" srcOrd="0" destOrd="2" presId="urn:microsoft.com/office/officeart/2005/8/layout/hList1"/>
    <dgm:cxn modelId="{D37D3B10-6A02-4EFC-9F48-FD5F3BDCFFEC}" srcId="{CAAAF524-E663-4777-9DA6-B0AA9A0CD1D0}" destId="{84CD6185-FC69-4339-84F0-C4D80917405D}" srcOrd="3" destOrd="0" parTransId="{E75BD84A-B9FD-4BF9-BD39-018A5CFAEBE9}" sibTransId="{A1BFA3F2-4759-4BF3-B2C2-B23416343AD4}"/>
    <dgm:cxn modelId="{4AF3F6CF-4416-478E-A074-A8FC270FB213}" type="presOf" srcId="{725C52D3-3CFF-4A33-A54E-7FDC7AA31770}" destId="{D15BB20B-6A61-4063-B19A-BB53E7834BBC}" srcOrd="0" destOrd="0" presId="urn:microsoft.com/office/officeart/2005/8/layout/hList1"/>
    <dgm:cxn modelId="{5E4F1346-F393-45FB-AFB2-8BA513561FA1}" srcId="{37AFA753-4FAA-4D14-9716-74DF73499DF4}" destId="{BCE02342-2BC3-4033-8C6E-800DC7EEBCB5}" srcOrd="4" destOrd="0" parTransId="{85453FC7-782D-4532-A90A-AC25A008952E}" sibTransId="{4FD2F3EF-A5B1-45F7-8094-FC6CCBB0BD87}"/>
    <dgm:cxn modelId="{FFC1C4B0-2E42-4EFA-9FE6-7BA85CA011C6}" srcId="{CAAAF524-E663-4777-9DA6-B0AA9A0CD1D0}" destId="{7AEB9DF5-C1EF-4B5B-B10C-089B754DF70E}" srcOrd="1" destOrd="0" parTransId="{E90089B0-4DB1-4B13-8558-3EF594ED2863}" sibTransId="{0FB40314-01E1-4E1D-ABCA-E9734A6CF655}"/>
    <dgm:cxn modelId="{AE378766-F17A-461A-8932-6DE5C97E31B3}" type="presOf" srcId="{CFB22B73-5FB9-4B1E-BEC1-F65DD8BBBF3D}" destId="{221B26F3-710C-44AC-83B6-7F7F9493118B}" srcOrd="0" destOrd="3" presId="urn:microsoft.com/office/officeart/2005/8/layout/hList1"/>
    <dgm:cxn modelId="{F09638F1-C6EC-411D-9FAE-F74606D5D3F8}" srcId="{C57261E8-2E6C-470F-8233-875BC393CA6C}" destId="{690020F4-97B7-43AE-A86B-791742C2E92A}" srcOrd="1" destOrd="0" parTransId="{0CAD36AD-32F2-41B5-B11C-1582FA64EBC2}" sibTransId="{4B2DDB9A-582E-4645-8529-6AB74D15219D}"/>
    <dgm:cxn modelId="{CDAB1442-7B46-4AFA-A739-8E4DF3C16229}" srcId="{37AFA753-4FAA-4D14-9716-74DF73499DF4}" destId="{F4119EBA-E623-482B-BA25-2DE9F9176349}" srcOrd="2" destOrd="0" parTransId="{C25B3DE0-7E09-40D2-83ED-4610AD83D6FE}" sibTransId="{12918D0D-A817-434C-89EC-0CBB4DB669DD}"/>
    <dgm:cxn modelId="{936BE757-7B91-4E5E-A7A9-3462D0E1CB75}" type="presOf" srcId="{F8B72A45-4A46-40EB-BB18-945C2BD6B5F6}" destId="{B9B285D5-9FB8-4DE0-86CC-DC3408D55058}" srcOrd="0" destOrd="4" presId="urn:microsoft.com/office/officeart/2005/8/layout/hList1"/>
    <dgm:cxn modelId="{6CA58281-B09F-49F0-A3B0-DCA19E0C61D3}" type="presOf" srcId="{7AEB9DF5-C1EF-4B5B-B10C-089B754DF70E}" destId="{B9B285D5-9FB8-4DE0-86CC-DC3408D55058}" srcOrd="0" destOrd="1" presId="urn:microsoft.com/office/officeart/2005/8/layout/hList1"/>
    <dgm:cxn modelId="{A98374D0-4A85-4BC1-8887-CB51E2DB80F1}" type="presOf" srcId="{22594147-CC57-4079-8381-5DDFD1051804}" destId="{F7CB816C-9F4C-4993-8D94-F9BC3A84C642}" srcOrd="0" destOrd="0" presId="urn:microsoft.com/office/officeart/2005/8/layout/hList1"/>
    <dgm:cxn modelId="{4EB0B5D5-FFA3-4D94-9E9C-B318E8E59E23}" srcId="{CAAAF524-E663-4777-9DA6-B0AA9A0CD1D0}" destId="{F8B72A45-4A46-40EB-BB18-945C2BD6B5F6}" srcOrd="4" destOrd="0" parTransId="{867C6616-0516-4A9A-A8F0-ED4058FAF51D}" sibTransId="{DFCB16C7-ADD8-4BF6-9598-164A94067C69}"/>
    <dgm:cxn modelId="{8E0928E1-8A98-4529-B8EF-70E1998D4BF7}" srcId="{950BB5AF-7572-4799-ADFD-CD19F1B57414}" destId="{C57261E8-2E6C-470F-8233-875BC393CA6C}" srcOrd="1" destOrd="0" parTransId="{C646F26C-DA23-487B-A7D0-FA33E823B5E5}" sibTransId="{59AA698E-C51B-47EB-9D13-D088832B3882}"/>
    <dgm:cxn modelId="{3CC37DC9-51C5-4B13-8BA2-0A763D3ECB74}" srcId="{22594147-CC57-4079-8381-5DDFD1051804}" destId="{604E61B6-B88F-4ADF-9384-B49534EF3EB0}" srcOrd="4" destOrd="0" parTransId="{BAAECC0E-12F1-4CCA-9A94-4A4DE3349316}" sibTransId="{C1443DF9-0615-4F7A-B2A1-9908B8554FB9}"/>
    <dgm:cxn modelId="{1EDECC61-D6B9-42FB-A2A6-4824F32847CF}" type="presOf" srcId="{C57261E8-2E6C-470F-8233-875BC393CA6C}" destId="{1BC78B8D-B15C-449E-8B74-5F70E916ADE9}" srcOrd="0" destOrd="0" presId="urn:microsoft.com/office/officeart/2005/8/layout/hList1"/>
    <dgm:cxn modelId="{C0965A09-36BE-4EE9-BE6C-E19514D766F2}" srcId="{C57261E8-2E6C-470F-8233-875BC393CA6C}" destId="{CFB22B73-5FB9-4B1E-BEC1-F65DD8BBBF3D}" srcOrd="3" destOrd="0" parTransId="{3C59B24F-C455-4800-A470-08759403E253}" sibTransId="{7D1C1ADC-E7ED-4EF1-B8B3-69853E59FC94}"/>
    <dgm:cxn modelId="{AA0CE771-3E38-4315-982E-AA8D73F5F2E2}" type="presOf" srcId="{62B34601-17D6-4D1A-9D4C-7D60B094EA97}" destId="{869398F0-0C8D-48E7-AE5B-22CDBA7FB993}" srcOrd="0" destOrd="5" presId="urn:microsoft.com/office/officeart/2005/8/layout/hList1"/>
    <dgm:cxn modelId="{1A57DA43-5DAC-489A-B8D1-09DC3A44ACC5}" srcId="{950BB5AF-7572-4799-ADFD-CD19F1B57414}" destId="{37AFA753-4FAA-4D14-9716-74DF73499DF4}" srcOrd="3" destOrd="0" parTransId="{F6CDDCAE-7CE3-4C88-9079-180919A397BB}" sibTransId="{1DEFFCB1-0E05-4EDD-93CC-528C6584656A}"/>
    <dgm:cxn modelId="{881C375D-01B5-4EB1-9A5E-93CB9036E2C3}" srcId="{C57261E8-2E6C-470F-8233-875BC393CA6C}" destId="{8EA598E5-13F7-4946-A2AF-6CD792D4632E}" srcOrd="2" destOrd="0" parTransId="{A84E3221-2D27-47FD-938A-C72595EA46B5}" sibTransId="{64E9EED5-CC3E-4837-81D7-88DB55E8DC95}"/>
    <dgm:cxn modelId="{E7BDDC45-41EB-43D4-8426-4D572B862F36}" type="presOf" srcId="{37AFA753-4FAA-4D14-9716-74DF73499DF4}" destId="{83A95B74-1878-45F7-ACAE-EF3EFD8E5A3B}" srcOrd="0" destOrd="0" presId="urn:microsoft.com/office/officeart/2005/8/layout/hList1"/>
    <dgm:cxn modelId="{0E5494E9-DB80-4B97-9015-AA03700BE984}" srcId="{CAAAF524-E663-4777-9DA6-B0AA9A0CD1D0}" destId="{0D0EC81C-7F19-4831-8EC8-607A15CB482A}" srcOrd="2" destOrd="0" parTransId="{9DE8EB3C-A3E8-4D74-80FF-FB4B4AFED31C}" sibTransId="{C60BA712-4409-45EC-98B6-47DD8826BAD8}"/>
    <dgm:cxn modelId="{EE418B70-3589-4993-8832-DD7B3D13F279}" srcId="{37AFA753-4FAA-4D14-9716-74DF73499DF4}" destId="{725C52D3-3CFF-4A33-A54E-7FDC7AA31770}" srcOrd="0" destOrd="0" parTransId="{762708B4-B53D-48AB-90ED-6A0F4E6F6808}" sibTransId="{DB184D20-32DD-4438-A36E-EC4DE58A4984}"/>
    <dgm:cxn modelId="{99FFE18A-E61F-4DEC-8C88-1651D333843C}" srcId="{950BB5AF-7572-4799-ADFD-CD19F1B57414}" destId="{22594147-CC57-4079-8381-5DDFD1051804}" srcOrd="0" destOrd="0" parTransId="{B825CB69-4FCE-417F-90D0-EBC66C6F6E37}" sibTransId="{FAB94C9B-A422-4644-B228-8ED0D01EB4A4}"/>
    <dgm:cxn modelId="{0937DDF4-CB5F-4093-9EF7-BCD2838676EF}" type="presParOf" srcId="{0F8E56BA-6310-4564-AEB6-537B7760FEDA}" destId="{A1E377B7-2D09-4D09-B02F-A0502B6975F4}" srcOrd="0" destOrd="0" presId="urn:microsoft.com/office/officeart/2005/8/layout/hList1"/>
    <dgm:cxn modelId="{6BC29017-9B47-4130-9F05-5BFE084FAD81}" type="presParOf" srcId="{A1E377B7-2D09-4D09-B02F-A0502B6975F4}" destId="{F7CB816C-9F4C-4993-8D94-F9BC3A84C642}" srcOrd="0" destOrd="0" presId="urn:microsoft.com/office/officeart/2005/8/layout/hList1"/>
    <dgm:cxn modelId="{EA4E7406-A7F0-47E3-B67F-18BB24DEF838}" type="presParOf" srcId="{A1E377B7-2D09-4D09-B02F-A0502B6975F4}" destId="{869398F0-0C8D-48E7-AE5B-22CDBA7FB993}" srcOrd="1" destOrd="0" presId="urn:microsoft.com/office/officeart/2005/8/layout/hList1"/>
    <dgm:cxn modelId="{2DC59ADA-B9B7-4FCF-9861-C3AE1A5DD767}" type="presParOf" srcId="{0F8E56BA-6310-4564-AEB6-537B7760FEDA}" destId="{50E74004-CE92-4053-81E4-0A7BDB059AA8}" srcOrd="1" destOrd="0" presId="urn:microsoft.com/office/officeart/2005/8/layout/hList1"/>
    <dgm:cxn modelId="{AB95839B-50EC-4ACF-9D58-D3CE51C2C90E}" type="presParOf" srcId="{0F8E56BA-6310-4564-AEB6-537B7760FEDA}" destId="{23BCABB4-DB4A-4937-A368-63B20071DA24}" srcOrd="2" destOrd="0" presId="urn:microsoft.com/office/officeart/2005/8/layout/hList1"/>
    <dgm:cxn modelId="{C69666E1-66DB-472B-861A-ED69A8C9F50A}" type="presParOf" srcId="{23BCABB4-DB4A-4937-A368-63B20071DA24}" destId="{1BC78B8D-B15C-449E-8B74-5F70E916ADE9}" srcOrd="0" destOrd="0" presId="urn:microsoft.com/office/officeart/2005/8/layout/hList1"/>
    <dgm:cxn modelId="{3D71ED95-020A-4CDD-8F3C-5E69B7D08100}" type="presParOf" srcId="{23BCABB4-DB4A-4937-A368-63B20071DA24}" destId="{221B26F3-710C-44AC-83B6-7F7F9493118B}" srcOrd="1" destOrd="0" presId="urn:microsoft.com/office/officeart/2005/8/layout/hList1"/>
    <dgm:cxn modelId="{22F7A532-93B3-4D24-8C63-9BCE4ED7999F}" type="presParOf" srcId="{0F8E56BA-6310-4564-AEB6-537B7760FEDA}" destId="{38EF7729-3331-4009-B912-4F20BCC10C62}" srcOrd="3" destOrd="0" presId="urn:microsoft.com/office/officeart/2005/8/layout/hList1"/>
    <dgm:cxn modelId="{55B21F7C-6C00-4C93-8732-1CFE54C9D9BD}" type="presParOf" srcId="{0F8E56BA-6310-4564-AEB6-537B7760FEDA}" destId="{B89DC62E-231D-415C-9479-E99AC57B8AEF}" srcOrd="4" destOrd="0" presId="urn:microsoft.com/office/officeart/2005/8/layout/hList1"/>
    <dgm:cxn modelId="{2FA0EF19-22E0-4444-A059-DBFBFD8BE222}" type="presParOf" srcId="{B89DC62E-231D-415C-9479-E99AC57B8AEF}" destId="{541F51F5-7C73-47F9-B636-13F6F5FC93F1}" srcOrd="0" destOrd="0" presId="urn:microsoft.com/office/officeart/2005/8/layout/hList1"/>
    <dgm:cxn modelId="{85CF5F7A-3384-4FE3-9DBA-6B0D416A43B7}" type="presParOf" srcId="{B89DC62E-231D-415C-9479-E99AC57B8AEF}" destId="{B9B285D5-9FB8-4DE0-86CC-DC3408D55058}" srcOrd="1" destOrd="0" presId="urn:microsoft.com/office/officeart/2005/8/layout/hList1"/>
    <dgm:cxn modelId="{B39FC25F-434A-4D2A-AFFE-B1A3F5A50A39}" type="presParOf" srcId="{0F8E56BA-6310-4564-AEB6-537B7760FEDA}" destId="{897B48F2-C15E-401E-84BB-54C5D65E44A3}" srcOrd="5" destOrd="0" presId="urn:microsoft.com/office/officeart/2005/8/layout/hList1"/>
    <dgm:cxn modelId="{656A1DE4-A8D5-4ECC-A08C-E74E86CDBFB5}" type="presParOf" srcId="{0F8E56BA-6310-4564-AEB6-537B7760FEDA}" destId="{D43946D6-DF9A-456D-B3A8-BAAA08081EFD}" srcOrd="6" destOrd="0" presId="urn:microsoft.com/office/officeart/2005/8/layout/hList1"/>
    <dgm:cxn modelId="{9E07139E-B075-4DED-8AE5-ED5A08885CAC}" type="presParOf" srcId="{D43946D6-DF9A-456D-B3A8-BAAA08081EFD}" destId="{83A95B74-1878-45F7-ACAE-EF3EFD8E5A3B}" srcOrd="0" destOrd="0" presId="urn:microsoft.com/office/officeart/2005/8/layout/hList1"/>
    <dgm:cxn modelId="{2F3FF19D-EC9F-4B0B-B500-F90BEB11787D}" type="presParOf" srcId="{D43946D6-DF9A-456D-B3A8-BAAA08081EFD}" destId="{D15BB20B-6A61-4063-B19A-BB53E7834B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BD2382-3AA3-442B-9F61-944789191BAE}" type="doc">
      <dgm:prSet loTypeId="urn:microsoft.com/office/officeart/2005/8/layout/cycle7" loCatId="cycle" qsTypeId="urn:microsoft.com/office/officeart/2005/8/quickstyle/simple1" qsCatId="simple" csTypeId="urn:microsoft.com/office/officeart/2005/8/colors/accent2_5" csCatId="accent2" phldr="1"/>
      <dgm:spPr/>
      <dgm:t>
        <a:bodyPr/>
        <a:lstStyle/>
        <a:p>
          <a:endParaRPr lang="en-US"/>
        </a:p>
      </dgm:t>
    </dgm:pt>
    <dgm:pt modelId="{9D5A5BD2-61BB-4074-BD65-4B1FAEC7EA99}">
      <dgm:prSet phldrT="[Text]"/>
      <dgm:spPr/>
      <dgm:t>
        <a:bodyPr/>
        <a:lstStyle/>
        <a:p>
          <a:r>
            <a:rPr lang="en-US" dirty="0" smtClean="0"/>
            <a:t>Approver</a:t>
          </a:r>
          <a:endParaRPr lang="en-US" dirty="0"/>
        </a:p>
      </dgm:t>
    </dgm:pt>
    <dgm:pt modelId="{B6409945-4927-404A-A180-916302E12D50}" type="parTrans" cxnId="{36B9C4DB-9FAC-452F-B16F-99C7F8DEAD5E}">
      <dgm:prSet/>
      <dgm:spPr/>
      <dgm:t>
        <a:bodyPr/>
        <a:lstStyle/>
        <a:p>
          <a:endParaRPr lang="en-US"/>
        </a:p>
      </dgm:t>
    </dgm:pt>
    <dgm:pt modelId="{61CAF21B-95AD-4B7D-A35E-C31F3404469D}" type="sibTrans" cxnId="{36B9C4DB-9FAC-452F-B16F-99C7F8DEAD5E}">
      <dgm:prSet/>
      <dgm:spPr>
        <a:solidFill>
          <a:schemeClr val="accent4">
            <a:lumMod val="60000"/>
            <a:lumOff val="40000"/>
          </a:schemeClr>
        </a:solidFill>
      </dgm:spPr>
      <dgm:t>
        <a:bodyPr/>
        <a:lstStyle/>
        <a:p>
          <a:endParaRPr lang="en-US"/>
        </a:p>
      </dgm:t>
    </dgm:pt>
    <dgm:pt modelId="{267B7B9E-613C-48BA-9979-4258ACF8B993}">
      <dgm:prSet phldrT="[Text]"/>
      <dgm:spPr/>
      <dgm:t>
        <a:bodyPr/>
        <a:lstStyle/>
        <a:p>
          <a:r>
            <a:rPr lang="en-US" dirty="0" smtClean="0"/>
            <a:t>Receiver</a:t>
          </a:r>
          <a:endParaRPr lang="en-US" dirty="0"/>
        </a:p>
      </dgm:t>
    </dgm:pt>
    <dgm:pt modelId="{A6844119-601F-40DC-AB29-024A68DD509A}" type="parTrans" cxnId="{8F410B90-80A1-4628-A4B4-5D846D8ADEF5}">
      <dgm:prSet/>
      <dgm:spPr/>
      <dgm:t>
        <a:bodyPr/>
        <a:lstStyle/>
        <a:p>
          <a:endParaRPr lang="en-US"/>
        </a:p>
      </dgm:t>
    </dgm:pt>
    <dgm:pt modelId="{6CA195C6-78EB-459A-BF80-2109A649213F}" type="sibTrans" cxnId="{8F410B90-80A1-4628-A4B4-5D846D8ADEF5}">
      <dgm:prSet/>
      <dgm:spPr>
        <a:solidFill>
          <a:schemeClr val="accent4">
            <a:lumMod val="60000"/>
            <a:lumOff val="40000"/>
          </a:schemeClr>
        </a:solidFill>
      </dgm:spPr>
      <dgm:t>
        <a:bodyPr/>
        <a:lstStyle/>
        <a:p>
          <a:endParaRPr lang="en-US"/>
        </a:p>
      </dgm:t>
    </dgm:pt>
    <dgm:pt modelId="{A62EF47F-4FDF-4A24-A442-BCF7392F48E6}">
      <dgm:prSet phldrT="[Text]"/>
      <dgm:spPr/>
      <dgm:t>
        <a:bodyPr/>
        <a:lstStyle/>
        <a:p>
          <a:r>
            <a:rPr lang="en-US" dirty="0" smtClean="0"/>
            <a:t>Payer</a:t>
          </a:r>
          <a:endParaRPr lang="en-US" dirty="0"/>
        </a:p>
      </dgm:t>
    </dgm:pt>
    <dgm:pt modelId="{8CC1D7FD-00DF-46D2-BDFD-A9B0DE34EB0B}" type="parTrans" cxnId="{2D20F1D6-65BE-4629-AA80-BC75C6848D40}">
      <dgm:prSet/>
      <dgm:spPr/>
      <dgm:t>
        <a:bodyPr/>
        <a:lstStyle/>
        <a:p>
          <a:endParaRPr lang="en-US"/>
        </a:p>
      </dgm:t>
    </dgm:pt>
    <dgm:pt modelId="{C0F1FDF8-AF48-4C05-B081-3551F0E46743}" type="sibTrans" cxnId="{2D20F1D6-65BE-4629-AA80-BC75C6848D40}">
      <dgm:prSet/>
      <dgm:spPr>
        <a:solidFill>
          <a:schemeClr val="accent4">
            <a:lumMod val="60000"/>
            <a:lumOff val="40000"/>
          </a:schemeClr>
        </a:solidFill>
      </dgm:spPr>
      <dgm:t>
        <a:bodyPr/>
        <a:lstStyle/>
        <a:p>
          <a:endParaRPr lang="en-US"/>
        </a:p>
      </dgm:t>
    </dgm:pt>
    <dgm:pt modelId="{3D5F0064-1770-4D19-8B49-7B25C7E6D976}" type="pres">
      <dgm:prSet presAssocID="{F5BD2382-3AA3-442B-9F61-944789191BAE}" presName="Name0" presStyleCnt="0">
        <dgm:presLayoutVars>
          <dgm:dir/>
          <dgm:resizeHandles val="exact"/>
        </dgm:presLayoutVars>
      </dgm:prSet>
      <dgm:spPr/>
      <dgm:t>
        <a:bodyPr/>
        <a:lstStyle/>
        <a:p>
          <a:endParaRPr lang="en-US"/>
        </a:p>
      </dgm:t>
    </dgm:pt>
    <dgm:pt modelId="{0EE5EEAC-B1FF-4EF3-BEAC-3800241F7FE1}" type="pres">
      <dgm:prSet presAssocID="{9D5A5BD2-61BB-4074-BD65-4B1FAEC7EA99}" presName="node" presStyleLbl="node1" presStyleIdx="0" presStyleCnt="3">
        <dgm:presLayoutVars>
          <dgm:bulletEnabled val="1"/>
        </dgm:presLayoutVars>
      </dgm:prSet>
      <dgm:spPr/>
      <dgm:t>
        <a:bodyPr/>
        <a:lstStyle/>
        <a:p>
          <a:endParaRPr lang="en-US"/>
        </a:p>
      </dgm:t>
    </dgm:pt>
    <dgm:pt modelId="{98F01A09-9AAF-4BBF-AF38-01458D7D9C25}" type="pres">
      <dgm:prSet presAssocID="{61CAF21B-95AD-4B7D-A35E-C31F3404469D}" presName="sibTrans" presStyleLbl="sibTrans2D1" presStyleIdx="0" presStyleCnt="3" custScaleX="148601" custScaleY="203253"/>
      <dgm:spPr>
        <a:prstGeom prst="mathMinus">
          <a:avLst/>
        </a:prstGeom>
      </dgm:spPr>
      <dgm:t>
        <a:bodyPr/>
        <a:lstStyle/>
        <a:p>
          <a:endParaRPr lang="en-US"/>
        </a:p>
      </dgm:t>
    </dgm:pt>
    <dgm:pt modelId="{F14BFCA3-A6E0-4983-B397-5E4BDEDFADA8}" type="pres">
      <dgm:prSet presAssocID="{61CAF21B-95AD-4B7D-A35E-C31F3404469D}" presName="connectorText" presStyleLbl="sibTrans2D1" presStyleIdx="0" presStyleCnt="3"/>
      <dgm:spPr/>
      <dgm:t>
        <a:bodyPr/>
        <a:lstStyle/>
        <a:p>
          <a:endParaRPr lang="en-US"/>
        </a:p>
      </dgm:t>
    </dgm:pt>
    <dgm:pt modelId="{55FAFE09-1940-4468-8FD2-A3D20F499F2E}" type="pres">
      <dgm:prSet presAssocID="{267B7B9E-613C-48BA-9979-4258ACF8B993}" presName="node" presStyleLbl="node1" presStyleIdx="1" presStyleCnt="3">
        <dgm:presLayoutVars>
          <dgm:bulletEnabled val="1"/>
        </dgm:presLayoutVars>
      </dgm:prSet>
      <dgm:spPr/>
      <dgm:t>
        <a:bodyPr/>
        <a:lstStyle/>
        <a:p>
          <a:endParaRPr lang="en-US"/>
        </a:p>
      </dgm:t>
    </dgm:pt>
    <dgm:pt modelId="{757DBDD5-F217-47BB-A274-3B07BD772A37}" type="pres">
      <dgm:prSet presAssocID="{6CA195C6-78EB-459A-BF80-2109A649213F}" presName="sibTrans" presStyleLbl="sibTrans2D1" presStyleIdx="1" presStyleCnt="3" custScaleX="127057" custScaleY="185117"/>
      <dgm:spPr>
        <a:prstGeom prst="mathMinus">
          <a:avLst/>
        </a:prstGeom>
      </dgm:spPr>
      <dgm:t>
        <a:bodyPr/>
        <a:lstStyle/>
        <a:p>
          <a:endParaRPr lang="en-US"/>
        </a:p>
      </dgm:t>
    </dgm:pt>
    <dgm:pt modelId="{CC53F754-5759-40D3-8786-F37E4255C2A3}" type="pres">
      <dgm:prSet presAssocID="{6CA195C6-78EB-459A-BF80-2109A649213F}" presName="connectorText" presStyleLbl="sibTrans2D1" presStyleIdx="1" presStyleCnt="3"/>
      <dgm:spPr/>
      <dgm:t>
        <a:bodyPr/>
        <a:lstStyle/>
        <a:p>
          <a:endParaRPr lang="en-US"/>
        </a:p>
      </dgm:t>
    </dgm:pt>
    <dgm:pt modelId="{7F163D24-EBCD-4262-9173-F8C560B59101}" type="pres">
      <dgm:prSet presAssocID="{A62EF47F-4FDF-4A24-A442-BCF7392F48E6}" presName="node" presStyleLbl="node1" presStyleIdx="2" presStyleCnt="3">
        <dgm:presLayoutVars>
          <dgm:bulletEnabled val="1"/>
        </dgm:presLayoutVars>
      </dgm:prSet>
      <dgm:spPr/>
      <dgm:t>
        <a:bodyPr/>
        <a:lstStyle/>
        <a:p>
          <a:endParaRPr lang="en-US"/>
        </a:p>
      </dgm:t>
    </dgm:pt>
    <dgm:pt modelId="{AE5C2D38-B70E-403F-BC80-F516C974EC10}" type="pres">
      <dgm:prSet presAssocID="{C0F1FDF8-AF48-4C05-B081-3551F0E46743}" presName="sibTrans" presStyleLbl="sibTrans2D1" presStyleIdx="2" presStyleCnt="3" custScaleX="159239" custScaleY="196771"/>
      <dgm:spPr>
        <a:prstGeom prst="mathMinus">
          <a:avLst/>
        </a:prstGeom>
      </dgm:spPr>
      <dgm:t>
        <a:bodyPr/>
        <a:lstStyle/>
        <a:p>
          <a:endParaRPr lang="en-US"/>
        </a:p>
      </dgm:t>
    </dgm:pt>
    <dgm:pt modelId="{12AEC2C5-DA73-4AF0-AAFD-58FE9F35127C}" type="pres">
      <dgm:prSet presAssocID="{C0F1FDF8-AF48-4C05-B081-3551F0E46743}" presName="connectorText" presStyleLbl="sibTrans2D1" presStyleIdx="2" presStyleCnt="3"/>
      <dgm:spPr/>
      <dgm:t>
        <a:bodyPr/>
        <a:lstStyle/>
        <a:p>
          <a:endParaRPr lang="en-US"/>
        </a:p>
      </dgm:t>
    </dgm:pt>
  </dgm:ptLst>
  <dgm:cxnLst>
    <dgm:cxn modelId="{405DBBAC-E482-4EBE-86A0-B1917697339A}" type="presOf" srcId="{267B7B9E-613C-48BA-9979-4258ACF8B993}" destId="{55FAFE09-1940-4468-8FD2-A3D20F499F2E}" srcOrd="0" destOrd="0" presId="urn:microsoft.com/office/officeart/2005/8/layout/cycle7"/>
    <dgm:cxn modelId="{2F25186D-EF56-4D48-B4EA-CDF1933B314B}" type="presOf" srcId="{C0F1FDF8-AF48-4C05-B081-3551F0E46743}" destId="{12AEC2C5-DA73-4AF0-AAFD-58FE9F35127C}" srcOrd="1" destOrd="0" presId="urn:microsoft.com/office/officeart/2005/8/layout/cycle7"/>
    <dgm:cxn modelId="{36B9C4DB-9FAC-452F-B16F-99C7F8DEAD5E}" srcId="{F5BD2382-3AA3-442B-9F61-944789191BAE}" destId="{9D5A5BD2-61BB-4074-BD65-4B1FAEC7EA99}" srcOrd="0" destOrd="0" parTransId="{B6409945-4927-404A-A180-916302E12D50}" sibTransId="{61CAF21B-95AD-4B7D-A35E-C31F3404469D}"/>
    <dgm:cxn modelId="{8F410B90-80A1-4628-A4B4-5D846D8ADEF5}" srcId="{F5BD2382-3AA3-442B-9F61-944789191BAE}" destId="{267B7B9E-613C-48BA-9979-4258ACF8B993}" srcOrd="1" destOrd="0" parTransId="{A6844119-601F-40DC-AB29-024A68DD509A}" sibTransId="{6CA195C6-78EB-459A-BF80-2109A649213F}"/>
    <dgm:cxn modelId="{C5B4FE01-F720-49C4-9912-854B838702EE}" type="presOf" srcId="{6CA195C6-78EB-459A-BF80-2109A649213F}" destId="{757DBDD5-F217-47BB-A274-3B07BD772A37}" srcOrd="0" destOrd="0" presId="urn:microsoft.com/office/officeart/2005/8/layout/cycle7"/>
    <dgm:cxn modelId="{2D20F1D6-65BE-4629-AA80-BC75C6848D40}" srcId="{F5BD2382-3AA3-442B-9F61-944789191BAE}" destId="{A62EF47F-4FDF-4A24-A442-BCF7392F48E6}" srcOrd="2" destOrd="0" parTransId="{8CC1D7FD-00DF-46D2-BDFD-A9B0DE34EB0B}" sibTransId="{C0F1FDF8-AF48-4C05-B081-3551F0E46743}"/>
    <dgm:cxn modelId="{17CA8E6B-039C-4B21-820C-4272B8E2CA36}" type="presOf" srcId="{6CA195C6-78EB-459A-BF80-2109A649213F}" destId="{CC53F754-5759-40D3-8786-F37E4255C2A3}" srcOrd="1" destOrd="0" presId="urn:microsoft.com/office/officeart/2005/8/layout/cycle7"/>
    <dgm:cxn modelId="{063A25D0-17F4-449A-9517-2B8D41929BB2}" type="presOf" srcId="{61CAF21B-95AD-4B7D-A35E-C31F3404469D}" destId="{98F01A09-9AAF-4BBF-AF38-01458D7D9C25}" srcOrd="0" destOrd="0" presId="urn:microsoft.com/office/officeart/2005/8/layout/cycle7"/>
    <dgm:cxn modelId="{E97E3F81-80B0-4282-91D9-5752B0E227ED}" type="presOf" srcId="{C0F1FDF8-AF48-4C05-B081-3551F0E46743}" destId="{AE5C2D38-B70E-403F-BC80-F516C974EC10}" srcOrd="0" destOrd="0" presId="urn:microsoft.com/office/officeart/2005/8/layout/cycle7"/>
    <dgm:cxn modelId="{2B7A1ABD-65A6-4A51-A425-FEDAAF956A5F}" type="presOf" srcId="{A62EF47F-4FDF-4A24-A442-BCF7392F48E6}" destId="{7F163D24-EBCD-4262-9173-F8C560B59101}" srcOrd="0" destOrd="0" presId="urn:microsoft.com/office/officeart/2005/8/layout/cycle7"/>
    <dgm:cxn modelId="{5D645D7C-A1E1-4761-A008-7F5C74D4F0B7}" type="presOf" srcId="{9D5A5BD2-61BB-4074-BD65-4B1FAEC7EA99}" destId="{0EE5EEAC-B1FF-4EF3-BEAC-3800241F7FE1}" srcOrd="0" destOrd="0" presId="urn:microsoft.com/office/officeart/2005/8/layout/cycle7"/>
    <dgm:cxn modelId="{CD51C943-ED4B-4759-90E6-7A206F30009F}" type="presOf" srcId="{F5BD2382-3AA3-442B-9F61-944789191BAE}" destId="{3D5F0064-1770-4D19-8B49-7B25C7E6D976}" srcOrd="0" destOrd="0" presId="urn:microsoft.com/office/officeart/2005/8/layout/cycle7"/>
    <dgm:cxn modelId="{6CDEC38C-9DB2-468A-A05E-B431416DCEC3}" type="presOf" srcId="{61CAF21B-95AD-4B7D-A35E-C31F3404469D}" destId="{F14BFCA3-A6E0-4983-B397-5E4BDEDFADA8}" srcOrd="1" destOrd="0" presId="urn:microsoft.com/office/officeart/2005/8/layout/cycle7"/>
    <dgm:cxn modelId="{D116700F-C046-4CC1-99A7-D2CB8135057A}" type="presParOf" srcId="{3D5F0064-1770-4D19-8B49-7B25C7E6D976}" destId="{0EE5EEAC-B1FF-4EF3-BEAC-3800241F7FE1}" srcOrd="0" destOrd="0" presId="urn:microsoft.com/office/officeart/2005/8/layout/cycle7"/>
    <dgm:cxn modelId="{ABF6A513-A1FB-41B4-8B45-84211EE0F54F}" type="presParOf" srcId="{3D5F0064-1770-4D19-8B49-7B25C7E6D976}" destId="{98F01A09-9AAF-4BBF-AF38-01458D7D9C25}" srcOrd="1" destOrd="0" presId="urn:microsoft.com/office/officeart/2005/8/layout/cycle7"/>
    <dgm:cxn modelId="{A99D4040-AC61-489B-BA99-F3682EB0E719}" type="presParOf" srcId="{98F01A09-9AAF-4BBF-AF38-01458D7D9C25}" destId="{F14BFCA3-A6E0-4983-B397-5E4BDEDFADA8}" srcOrd="0" destOrd="0" presId="urn:microsoft.com/office/officeart/2005/8/layout/cycle7"/>
    <dgm:cxn modelId="{824A94DF-2EB9-46D7-8D22-566614DB2EFE}" type="presParOf" srcId="{3D5F0064-1770-4D19-8B49-7B25C7E6D976}" destId="{55FAFE09-1940-4468-8FD2-A3D20F499F2E}" srcOrd="2" destOrd="0" presId="urn:microsoft.com/office/officeart/2005/8/layout/cycle7"/>
    <dgm:cxn modelId="{3A539828-81DF-43EC-9028-E5EAB211BD96}" type="presParOf" srcId="{3D5F0064-1770-4D19-8B49-7B25C7E6D976}" destId="{757DBDD5-F217-47BB-A274-3B07BD772A37}" srcOrd="3" destOrd="0" presId="urn:microsoft.com/office/officeart/2005/8/layout/cycle7"/>
    <dgm:cxn modelId="{EC865615-64B9-4A18-8971-572A6514E4FC}" type="presParOf" srcId="{757DBDD5-F217-47BB-A274-3B07BD772A37}" destId="{CC53F754-5759-40D3-8786-F37E4255C2A3}" srcOrd="0" destOrd="0" presId="urn:microsoft.com/office/officeart/2005/8/layout/cycle7"/>
    <dgm:cxn modelId="{BAB047F5-1C7A-4C5C-BF8B-AF4C0EB63F7A}" type="presParOf" srcId="{3D5F0064-1770-4D19-8B49-7B25C7E6D976}" destId="{7F163D24-EBCD-4262-9173-F8C560B59101}" srcOrd="4" destOrd="0" presId="urn:microsoft.com/office/officeart/2005/8/layout/cycle7"/>
    <dgm:cxn modelId="{85E4A1FD-33F0-4CC5-8DA1-480A67C14BE6}" type="presParOf" srcId="{3D5F0064-1770-4D19-8B49-7B25C7E6D976}" destId="{AE5C2D38-B70E-403F-BC80-F516C974EC10}" srcOrd="5" destOrd="0" presId="urn:microsoft.com/office/officeart/2005/8/layout/cycle7"/>
    <dgm:cxn modelId="{D49932DD-3A83-48A5-A4D6-160BC5D40BD3}" type="presParOf" srcId="{AE5C2D38-B70E-403F-BC80-F516C974EC10}" destId="{12AEC2C5-DA73-4AF0-AAFD-58FE9F35127C}"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D1E65B-A8A4-4415-BBCF-D2252771591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71299AA-DD80-4B7B-BD67-1CCB699FCF97}">
      <dgm:prSet phldrT="[Text]"/>
      <dgm:spPr/>
      <dgm:t>
        <a:bodyPr/>
        <a:lstStyle/>
        <a:p>
          <a:r>
            <a:rPr lang="en-US" altLang="en-US" dirty="0" smtClean="0"/>
            <a:t>A supplier submitting a fake bid, so its bid is the lowest</a:t>
          </a:r>
          <a:endParaRPr lang="en-US" dirty="0"/>
        </a:p>
      </dgm:t>
    </dgm:pt>
    <dgm:pt modelId="{C1EB2A74-DFE3-4545-B1BC-60E64BCC648A}" type="parTrans" cxnId="{376FF3BA-F32B-4D85-B21B-4F596897691C}">
      <dgm:prSet/>
      <dgm:spPr/>
      <dgm:t>
        <a:bodyPr/>
        <a:lstStyle/>
        <a:p>
          <a:endParaRPr lang="en-US"/>
        </a:p>
      </dgm:t>
    </dgm:pt>
    <dgm:pt modelId="{FB6CDAA0-2660-4EA9-9EC5-601E0745EA2F}" type="sibTrans" cxnId="{376FF3BA-F32B-4D85-B21B-4F596897691C}">
      <dgm:prSet/>
      <dgm:spPr/>
      <dgm:t>
        <a:bodyPr/>
        <a:lstStyle/>
        <a:p>
          <a:endParaRPr lang="en-US"/>
        </a:p>
      </dgm:t>
    </dgm:pt>
    <dgm:pt modelId="{D959EA10-5D3C-43D2-8107-05B23776590C}">
      <dgm:prSet phldrT="[Text]"/>
      <dgm:spPr/>
      <dgm:t>
        <a:bodyPr/>
        <a:lstStyle/>
        <a:p>
          <a:r>
            <a:rPr lang="en-US" altLang="en-US" dirty="0" smtClean="0"/>
            <a:t>Companies colluding on prices, like taking turns submitting a low bid</a:t>
          </a:r>
          <a:endParaRPr lang="en-US" dirty="0"/>
        </a:p>
      </dgm:t>
    </dgm:pt>
    <dgm:pt modelId="{992ADDA0-161C-4B1B-A5CC-0F6D73980FA3}" type="parTrans" cxnId="{FE88E871-D7D1-4CA6-B807-AC384127124A}">
      <dgm:prSet/>
      <dgm:spPr/>
      <dgm:t>
        <a:bodyPr/>
        <a:lstStyle/>
        <a:p>
          <a:endParaRPr lang="en-US"/>
        </a:p>
      </dgm:t>
    </dgm:pt>
    <dgm:pt modelId="{29FDD80D-D05E-46B0-AECF-DF5C3D610E8D}" type="sibTrans" cxnId="{FE88E871-D7D1-4CA6-B807-AC384127124A}">
      <dgm:prSet/>
      <dgm:spPr/>
      <dgm:t>
        <a:bodyPr/>
        <a:lstStyle/>
        <a:p>
          <a:endParaRPr lang="en-US"/>
        </a:p>
      </dgm:t>
    </dgm:pt>
    <dgm:pt modelId="{9D3C49DA-288D-43E8-B69E-538F3087855D}">
      <dgm:prSet/>
      <dgm:spPr/>
      <dgm:t>
        <a:bodyPr/>
        <a:lstStyle/>
        <a:p>
          <a:r>
            <a:rPr lang="en-US" altLang="en-US" smtClean="0"/>
            <a:t>A bid or offer from a company that does not exist</a:t>
          </a:r>
          <a:endParaRPr lang="en-US" altLang="en-US" dirty="0"/>
        </a:p>
      </dgm:t>
    </dgm:pt>
    <dgm:pt modelId="{9D625031-9B3D-4828-87DC-C65F140F52FC}" type="parTrans" cxnId="{0B641986-9E45-4274-89A9-548DD2461304}">
      <dgm:prSet/>
      <dgm:spPr/>
      <dgm:t>
        <a:bodyPr/>
        <a:lstStyle/>
        <a:p>
          <a:endParaRPr lang="en-US"/>
        </a:p>
      </dgm:t>
    </dgm:pt>
    <dgm:pt modelId="{D09F444C-5FDC-477D-893F-852F193109F4}" type="sibTrans" cxnId="{0B641986-9E45-4274-89A9-548DD2461304}">
      <dgm:prSet/>
      <dgm:spPr/>
      <dgm:t>
        <a:bodyPr/>
        <a:lstStyle/>
        <a:p>
          <a:endParaRPr lang="en-US"/>
        </a:p>
      </dgm:t>
    </dgm:pt>
    <dgm:pt modelId="{5EF9BE7B-F5F9-47EF-BB88-7779B2E3444A}" type="pres">
      <dgm:prSet presAssocID="{47D1E65B-A8A4-4415-BBCF-D22527715918}" presName="diagram" presStyleCnt="0">
        <dgm:presLayoutVars>
          <dgm:dir/>
          <dgm:resizeHandles val="exact"/>
        </dgm:presLayoutVars>
      </dgm:prSet>
      <dgm:spPr/>
      <dgm:t>
        <a:bodyPr/>
        <a:lstStyle/>
        <a:p>
          <a:endParaRPr lang="en-US"/>
        </a:p>
      </dgm:t>
    </dgm:pt>
    <dgm:pt modelId="{96A44F69-ACB8-4A14-B058-876CFAC10933}" type="pres">
      <dgm:prSet presAssocID="{E71299AA-DD80-4B7B-BD67-1CCB699FCF97}" presName="node" presStyleLbl="node1" presStyleIdx="0" presStyleCnt="3">
        <dgm:presLayoutVars>
          <dgm:bulletEnabled val="1"/>
        </dgm:presLayoutVars>
      </dgm:prSet>
      <dgm:spPr/>
      <dgm:t>
        <a:bodyPr/>
        <a:lstStyle/>
        <a:p>
          <a:endParaRPr lang="en-US"/>
        </a:p>
      </dgm:t>
    </dgm:pt>
    <dgm:pt modelId="{8AEFA97A-FE06-40BF-AF0A-E8B9D8F3CA59}" type="pres">
      <dgm:prSet presAssocID="{FB6CDAA0-2660-4EA9-9EC5-601E0745EA2F}" presName="sibTrans" presStyleCnt="0"/>
      <dgm:spPr/>
    </dgm:pt>
    <dgm:pt modelId="{812E1231-B50F-4D75-9EF0-9B900C61F55A}" type="pres">
      <dgm:prSet presAssocID="{9D3C49DA-288D-43E8-B69E-538F3087855D}" presName="node" presStyleLbl="node1" presStyleIdx="1" presStyleCnt="3">
        <dgm:presLayoutVars>
          <dgm:bulletEnabled val="1"/>
        </dgm:presLayoutVars>
      </dgm:prSet>
      <dgm:spPr/>
      <dgm:t>
        <a:bodyPr/>
        <a:lstStyle/>
        <a:p>
          <a:endParaRPr lang="en-US"/>
        </a:p>
      </dgm:t>
    </dgm:pt>
    <dgm:pt modelId="{1D574F89-3826-4295-B604-1E79E4D5538C}" type="pres">
      <dgm:prSet presAssocID="{D09F444C-5FDC-477D-893F-852F193109F4}" presName="sibTrans" presStyleCnt="0"/>
      <dgm:spPr/>
    </dgm:pt>
    <dgm:pt modelId="{A2587F49-FEF9-4224-9B4D-046073C84D5D}" type="pres">
      <dgm:prSet presAssocID="{D959EA10-5D3C-43D2-8107-05B23776590C}" presName="node" presStyleLbl="node1" presStyleIdx="2" presStyleCnt="3">
        <dgm:presLayoutVars>
          <dgm:bulletEnabled val="1"/>
        </dgm:presLayoutVars>
      </dgm:prSet>
      <dgm:spPr/>
      <dgm:t>
        <a:bodyPr/>
        <a:lstStyle/>
        <a:p>
          <a:endParaRPr lang="en-US"/>
        </a:p>
      </dgm:t>
    </dgm:pt>
  </dgm:ptLst>
  <dgm:cxnLst>
    <dgm:cxn modelId="{376FF3BA-F32B-4D85-B21B-4F596897691C}" srcId="{47D1E65B-A8A4-4415-BBCF-D22527715918}" destId="{E71299AA-DD80-4B7B-BD67-1CCB699FCF97}" srcOrd="0" destOrd="0" parTransId="{C1EB2A74-DFE3-4545-B1BC-60E64BCC648A}" sibTransId="{FB6CDAA0-2660-4EA9-9EC5-601E0745EA2F}"/>
    <dgm:cxn modelId="{2DA8ACE4-9545-4661-84EC-FD421B149A3E}" type="presOf" srcId="{47D1E65B-A8A4-4415-BBCF-D22527715918}" destId="{5EF9BE7B-F5F9-47EF-BB88-7779B2E3444A}" srcOrd="0" destOrd="0" presId="urn:microsoft.com/office/officeart/2005/8/layout/default"/>
    <dgm:cxn modelId="{2A565D27-2457-47BB-83F2-2D95641108BD}" type="presOf" srcId="{E71299AA-DD80-4B7B-BD67-1CCB699FCF97}" destId="{96A44F69-ACB8-4A14-B058-876CFAC10933}" srcOrd="0" destOrd="0" presId="urn:microsoft.com/office/officeart/2005/8/layout/default"/>
    <dgm:cxn modelId="{1C017B3E-8CFF-4602-A652-996381B398B2}" type="presOf" srcId="{D959EA10-5D3C-43D2-8107-05B23776590C}" destId="{A2587F49-FEF9-4224-9B4D-046073C84D5D}" srcOrd="0" destOrd="0" presId="urn:microsoft.com/office/officeart/2005/8/layout/default"/>
    <dgm:cxn modelId="{0B641986-9E45-4274-89A9-548DD2461304}" srcId="{47D1E65B-A8A4-4415-BBCF-D22527715918}" destId="{9D3C49DA-288D-43E8-B69E-538F3087855D}" srcOrd="1" destOrd="0" parTransId="{9D625031-9B3D-4828-87DC-C65F140F52FC}" sibTransId="{D09F444C-5FDC-477D-893F-852F193109F4}"/>
    <dgm:cxn modelId="{FE88E871-D7D1-4CA6-B807-AC384127124A}" srcId="{47D1E65B-A8A4-4415-BBCF-D22527715918}" destId="{D959EA10-5D3C-43D2-8107-05B23776590C}" srcOrd="2" destOrd="0" parTransId="{992ADDA0-161C-4B1B-A5CC-0F6D73980FA3}" sibTransId="{29FDD80D-D05E-46B0-AECF-DF5C3D610E8D}"/>
    <dgm:cxn modelId="{391E9DC0-A707-4182-9E84-D1F20A511952}" type="presOf" srcId="{9D3C49DA-288D-43E8-B69E-538F3087855D}" destId="{812E1231-B50F-4D75-9EF0-9B900C61F55A}" srcOrd="0" destOrd="0" presId="urn:microsoft.com/office/officeart/2005/8/layout/default"/>
    <dgm:cxn modelId="{5FBF7FF1-BFDB-43D1-AEE5-E31E45E39083}" type="presParOf" srcId="{5EF9BE7B-F5F9-47EF-BB88-7779B2E3444A}" destId="{96A44F69-ACB8-4A14-B058-876CFAC10933}" srcOrd="0" destOrd="0" presId="urn:microsoft.com/office/officeart/2005/8/layout/default"/>
    <dgm:cxn modelId="{33DD29F4-2987-44DB-9794-C9D86FDFA85D}" type="presParOf" srcId="{5EF9BE7B-F5F9-47EF-BB88-7779B2E3444A}" destId="{8AEFA97A-FE06-40BF-AF0A-E8B9D8F3CA59}" srcOrd="1" destOrd="0" presId="urn:microsoft.com/office/officeart/2005/8/layout/default"/>
    <dgm:cxn modelId="{97689FA6-66E8-422E-A865-7F54A6B0209C}" type="presParOf" srcId="{5EF9BE7B-F5F9-47EF-BB88-7779B2E3444A}" destId="{812E1231-B50F-4D75-9EF0-9B900C61F55A}" srcOrd="2" destOrd="0" presId="urn:microsoft.com/office/officeart/2005/8/layout/default"/>
    <dgm:cxn modelId="{82B4A0A7-566D-4637-9780-060603D53E0F}" type="presParOf" srcId="{5EF9BE7B-F5F9-47EF-BB88-7779B2E3444A}" destId="{1D574F89-3826-4295-B604-1E79E4D5538C}" srcOrd="3" destOrd="0" presId="urn:microsoft.com/office/officeart/2005/8/layout/default"/>
    <dgm:cxn modelId="{F13FCF1A-3E87-4717-82E4-9FAF2DD1A46B}" type="presParOf" srcId="{5EF9BE7B-F5F9-47EF-BB88-7779B2E3444A}" destId="{A2587F49-FEF9-4224-9B4D-046073C84D5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39B13ED-D6C0-446C-954E-0764A799B606}" type="doc">
      <dgm:prSet loTypeId="urn:microsoft.com/office/officeart/2005/8/layout/pList2" loCatId="list" qsTypeId="urn:microsoft.com/office/officeart/2005/8/quickstyle/simple1" qsCatId="simple" csTypeId="urn:microsoft.com/office/officeart/2005/8/colors/colorful5" csCatId="colorful" phldr="1"/>
      <dgm:spPr/>
      <dgm:t>
        <a:bodyPr/>
        <a:lstStyle/>
        <a:p>
          <a:endParaRPr lang="en-US"/>
        </a:p>
      </dgm:t>
    </dgm:pt>
    <dgm:pt modelId="{6FF3237B-031E-4B02-B261-31F6302704BD}">
      <dgm:prSet phldrT="[Text]" custT="1"/>
      <dgm:spPr/>
      <dgm:t>
        <a:bodyPr/>
        <a:lstStyle/>
        <a:p>
          <a:r>
            <a:rPr lang="en-US" altLang="en-US" sz="1600" b="1" dirty="0" smtClean="0"/>
            <a:t>Recommending vendors that are related to you and not  informing management in your organization</a:t>
          </a:r>
          <a:endParaRPr lang="en-US" sz="1600" b="1" dirty="0"/>
        </a:p>
      </dgm:t>
    </dgm:pt>
    <dgm:pt modelId="{DF10C3E1-3DBE-4C01-940B-E13A91A57E45}" type="parTrans" cxnId="{D5DDF53F-28B4-4A82-A353-C69CDE6C8145}">
      <dgm:prSet/>
      <dgm:spPr/>
      <dgm:t>
        <a:bodyPr/>
        <a:lstStyle/>
        <a:p>
          <a:endParaRPr lang="en-US"/>
        </a:p>
      </dgm:t>
    </dgm:pt>
    <dgm:pt modelId="{79BA990F-0AF3-4BE0-97A7-D12A5A26AF75}" type="sibTrans" cxnId="{D5DDF53F-28B4-4A82-A353-C69CDE6C8145}">
      <dgm:prSet/>
      <dgm:spPr/>
      <dgm:t>
        <a:bodyPr/>
        <a:lstStyle/>
        <a:p>
          <a:endParaRPr lang="en-US"/>
        </a:p>
      </dgm:t>
    </dgm:pt>
    <dgm:pt modelId="{4D6A8251-6E5F-4B1F-9627-296D12AB441F}">
      <dgm:prSet phldrT="[Text]" custT="1"/>
      <dgm:spPr/>
      <dgm:t>
        <a:bodyPr/>
        <a:lstStyle/>
        <a:p>
          <a:r>
            <a:rPr lang="en-US" altLang="en-US" sz="1800" b="1" dirty="0" smtClean="0"/>
            <a:t>Hiring/ supervising relatives and friends</a:t>
          </a:r>
          <a:endParaRPr lang="en-US" sz="1800" b="1" dirty="0"/>
        </a:p>
      </dgm:t>
    </dgm:pt>
    <dgm:pt modelId="{6763F5B6-F926-4793-939B-5AF1299AB692}" type="parTrans" cxnId="{2BE89CCD-DE48-4A73-BA76-2D1CD5460FFD}">
      <dgm:prSet/>
      <dgm:spPr/>
      <dgm:t>
        <a:bodyPr/>
        <a:lstStyle/>
        <a:p>
          <a:endParaRPr lang="en-US"/>
        </a:p>
      </dgm:t>
    </dgm:pt>
    <dgm:pt modelId="{A23C94F1-6CFA-4D10-8BA3-9CFAE46FCE17}" type="sibTrans" cxnId="{2BE89CCD-DE48-4A73-BA76-2D1CD5460FFD}">
      <dgm:prSet/>
      <dgm:spPr/>
      <dgm:t>
        <a:bodyPr/>
        <a:lstStyle/>
        <a:p>
          <a:endParaRPr lang="en-US"/>
        </a:p>
      </dgm:t>
    </dgm:pt>
    <dgm:pt modelId="{07058D74-7478-40F8-9909-9BDB7FBBD644}">
      <dgm:prSet phldrT="[Text]" custT="1"/>
      <dgm:spPr/>
      <dgm:t>
        <a:bodyPr/>
        <a:lstStyle/>
        <a:p>
          <a:r>
            <a:rPr lang="en-US" altLang="en-US" sz="1800" b="1" dirty="0" smtClean="0"/>
            <a:t>Steering project activities so that you or your family benefit</a:t>
          </a:r>
          <a:endParaRPr lang="en-US" sz="1800" b="1" dirty="0"/>
        </a:p>
      </dgm:t>
    </dgm:pt>
    <dgm:pt modelId="{AE369F31-EEE1-444F-BB49-6A9D7D076AAA}" type="parTrans" cxnId="{F040DDF6-8FAE-49AB-A46D-65393801B236}">
      <dgm:prSet/>
      <dgm:spPr/>
      <dgm:t>
        <a:bodyPr/>
        <a:lstStyle/>
        <a:p>
          <a:endParaRPr lang="en-US"/>
        </a:p>
      </dgm:t>
    </dgm:pt>
    <dgm:pt modelId="{E6A2760B-4B2F-4A54-AD1C-311F22F739F5}" type="sibTrans" cxnId="{F040DDF6-8FAE-49AB-A46D-65393801B236}">
      <dgm:prSet/>
      <dgm:spPr/>
      <dgm:t>
        <a:bodyPr/>
        <a:lstStyle/>
        <a:p>
          <a:endParaRPr lang="en-US"/>
        </a:p>
      </dgm:t>
    </dgm:pt>
    <dgm:pt modelId="{FAD1E357-6FE1-4B7A-8F69-05945BCBE84B}">
      <dgm:prSet custT="1"/>
      <dgm:spPr/>
      <dgm:t>
        <a:bodyPr/>
        <a:lstStyle/>
        <a:p>
          <a:r>
            <a:rPr lang="en-US" altLang="en-US" sz="1800" b="1" dirty="0" smtClean="0"/>
            <a:t>Staff members being friends with a vendor who is competitively bidding on work from the organization</a:t>
          </a:r>
          <a:endParaRPr lang="en-US" altLang="en-US" sz="1800" b="1" dirty="0"/>
        </a:p>
      </dgm:t>
    </dgm:pt>
    <dgm:pt modelId="{F8172E12-86E6-474D-8EF9-EE9AB078671D}" type="parTrans" cxnId="{9DA5EA57-CA3C-45FE-BBF1-F643D5FEEE07}">
      <dgm:prSet/>
      <dgm:spPr/>
      <dgm:t>
        <a:bodyPr/>
        <a:lstStyle/>
        <a:p>
          <a:endParaRPr lang="en-US"/>
        </a:p>
      </dgm:t>
    </dgm:pt>
    <dgm:pt modelId="{C728AD13-FCD8-4CE6-8009-A67F3266F286}" type="sibTrans" cxnId="{9DA5EA57-CA3C-45FE-BBF1-F643D5FEEE07}">
      <dgm:prSet/>
      <dgm:spPr/>
      <dgm:t>
        <a:bodyPr/>
        <a:lstStyle/>
        <a:p>
          <a:endParaRPr lang="en-US"/>
        </a:p>
      </dgm:t>
    </dgm:pt>
    <dgm:pt modelId="{650EC287-DB22-4656-B895-633BA257FBB7}" type="pres">
      <dgm:prSet presAssocID="{739B13ED-D6C0-446C-954E-0764A799B606}" presName="Name0" presStyleCnt="0">
        <dgm:presLayoutVars>
          <dgm:dir/>
          <dgm:resizeHandles val="exact"/>
        </dgm:presLayoutVars>
      </dgm:prSet>
      <dgm:spPr/>
      <dgm:t>
        <a:bodyPr/>
        <a:lstStyle/>
        <a:p>
          <a:endParaRPr lang="en-US"/>
        </a:p>
      </dgm:t>
    </dgm:pt>
    <dgm:pt modelId="{41320822-C911-459F-9956-A1A21FC34393}" type="pres">
      <dgm:prSet presAssocID="{739B13ED-D6C0-446C-954E-0764A799B606}" presName="bkgdShp" presStyleLbl="alignAccFollowNode1" presStyleIdx="0" presStyleCnt="1"/>
      <dgm:spPr/>
    </dgm:pt>
    <dgm:pt modelId="{10CAAE85-6FEA-4655-82B0-FFFD1283E5E1}" type="pres">
      <dgm:prSet presAssocID="{739B13ED-D6C0-446C-954E-0764A799B606}" presName="linComp" presStyleCnt="0"/>
      <dgm:spPr/>
    </dgm:pt>
    <dgm:pt modelId="{374F8C7E-08F3-4FA0-90EB-368B075B5E04}" type="pres">
      <dgm:prSet presAssocID="{6FF3237B-031E-4B02-B261-31F6302704BD}" presName="compNode" presStyleCnt="0"/>
      <dgm:spPr/>
    </dgm:pt>
    <dgm:pt modelId="{26ECE9AE-EE96-4C43-881C-EA865A538BA6}" type="pres">
      <dgm:prSet presAssocID="{6FF3237B-031E-4B02-B261-31F6302704BD}" presName="node" presStyleLbl="node1" presStyleIdx="0" presStyleCnt="4" custScaleX="120205" custScaleY="106367">
        <dgm:presLayoutVars>
          <dgm:bulletEnabled val="1"/>
        </dgm:presLayoutVars>
      </dgm:prSet>
      <dgm:spPr/>
      <dgm:t>
        <a:bodyPr/>
        <a:lstStyle/>
        <a:p>
          <a:endParaRPr lang="en-US"/>
        </a:p>
      </dgm:t>
    </dgm:pt>
    <dgm:pt modelId="{910CF817-87F1-4D8C-9E54-0E479FBE89CA}" type="pres">
      <dgm:prSet presAssocID="{6FF3237B-031E-4B02-B261-31F6302704BD}" presName="invisiNode" presStyleLbl="node1" presStyleIdx="0" presStyleCnt="4"/>
      <dgm:spPr/>
    </dgm:pt>
    <dgm:pt modelId="{F88A1D3A-5B1C-402F-80F7-C8C52147DBB7}" type="pres">
      <dgm:prSet presAssocID="{6FF3237B-031E-4B02-B261-31F6302704BD}" presName="imagNode" presStyleLbl="fgImgPlace1" presStyleIdx="0" presStyleCnt="4" custScaleX="11348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0E00CE7A-8FB1-4663-A3D7-B5AB271F4035}" type="pres">
      <dgm:prSet presAssocID="{79BA990F-0AF3-4BE0-97A7-D12A5A26AF75}" presName="sibTrans" presStyleLbl="sibTrans2D1" presStyleIdx="0" presStyleCnt="0"/>
      <dgm:spPr/>
      <dgm:t>
        <a:bodyPr/>
        <a:lstStyle/>
        <a:p>
          <a:endParaRPr lang="en-US"/>
        </a:p>
      </dgm:t>
    </dgm:pt>
    <dgm:pt modelId="{BDC91CAD-842B-4470-9222-72DDE8B1341F}" type="pres">
      <dgm:prSet presAssocID="{4D6A8251-6E5F-4B1F-9627-296D12AB441F}" presName="compNode" presStyleCnt="0"/>
      <dgm:spPr/>
    </dgm:pt>
    <dgm:pt modelId="{D6DA4DEA-CE22-46D1-9104-52728C27E1A5}" type="pres">
      <dgm:prSet presAssocID="{4D6A8251-6E5F-4B1F-9627-296D12AB441F}" presName="node" presStyleLbl="node1" presStyleIdx="1" presStyleCnt="4" custScaleX="119233" custScaleY="107618">
        <dgm:presLayoutVars>
          <dgm:bulletEnabled val="1"/>
        </dgm:presLayoutVars>
      </dgm:prSet>
      <dgm:spPr/>
      <dgm:t>
        <a:bodyPr/>
        <a:lstStyle/>
        <a:p>
          <a:endParaRPr lang="en-US"/>
        </a:p>
      </dgm:t>
    </dgm:pt>
    <dgm:pt modelId="{E766D1AB-50F3-4232-AF62-A1082986F3B6}" type="pres">
      <dgm:prSet presAssocID="{4D6A8251-6E5F-4B1F-9627-296D12AB441F}" presName="invisiNode" presStyleLbl="node1" presStyleIdx="1" presStyleCnt="4"/>
      <dgm:spPr/>
    </dgm:pt>
    <dgm:pt modelId="{1567693B-553F-464B-A776-7F2AA1EB64F5}" type="pres">
      <dgm:prSet presAssocID="{4D6A8251-6E5F-4B1F-9627-296D12AB441F}" presName="imagNode" presStyleLbl="fgImgPlace1" presStyleIdx="1" presStyleCnt="4" custScaleX="11610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A77810D-0E7A-4047-90FD-C9093B3139E5}" type="pres">
      <dgm:prSet presAssocID="{A23C94F1-6CFA-4D10-8BA3-9CFAE46FCE17}" presName="sibTrans" presStyleLbl="sibTrans2D1" presStyleIdx="0" presStyleCnt="0"/>
      <dgm:spPr/>
      <dgm:t>
        <a:bodyPr/>
        <a:lstStyle/>
        <a:p>
          <a:endParaRPr lang="en-US"/>
        </a:p>
      </dgm:t>
    </dgm:pt>
    <dgm:pt modelId="{D6B516D1-B81C-4303-A5C6-797964D2C941}" type="pres">
      <dgm:prSet presAssocID="{07058D74-7478-40F8-9909-9BDB7FBBD644}" presName="compNode" presStyleCnt="0"/>
      <dgm:spPr/>
    </dgm:pt>
    <dgm:pt modelId="{CBE94EF5-BB99-4BA6-A712-54C0BF37C5E4}" type="pres">
      <dgm:prSet presAssocID="{07058D74-7478-40F8-9909-9BDB7FBBD644}" presName="node" presStyleLbl="node1" presStyleIdx="2" presStyleCnt="4" custScaleX="118285" custScaleY="106805">
        <dgm:presLayoutVars>
          <dgm:bulletEnabled val="1"/>
        </dgm:presLayoutVars>
      </dgm:prSet>
      <dgm:spPr/>
      <dgm:t>
        <a:bodyPr/>
        <a:lstStyle/>
        <a:p>
          <a:endParaRPr lang="en-US"/>
        </a:p>
      </dgm:t>
    </dgm:pt>
    <dgm:pt modelId="{DC1489A6-1EFF-4B69-A4FF-C4F720D9307E}" type="pres">
      <dgm:prSet presAssocID="{07058D74-7478-40F8-9909-9BDB7FBBD644}" presName="invisiNode" presStyleLbl="node1" presStyleIdx="2" presStyleCnt="4"/>
      <dgm:spPr/>
    </dgm:pt>
    <dgm:pt modelId="{34221119-DAE3-4CF5-B18C-A44F4BE74060}" type="pres">
      <dgm:prSet presAssocID="{07058D74-7478-40F8-9909-9BDB7FBBD644}" presName="imagNode" presStyleLbl="fgImgPlace1" presStyleIdx="2" presStyleCnt="4" custScaleX="11011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dgm:spPr>
    </dgm:pt>
    <dgm:pt modelId="{3FDE0771-E591-4D0D-90E5-CDB35363F96A}" type="pres">
      <dgm:prSet presAssocID="{E6A2760B-4B2F-4A54-AD1C-311F22F739F5}" presName="sibTrans" presStyleLbl="sibTrans2D1" presStyleIdx="0" presStyleCnt="0"/>
      <dgm:spPr/>
      <dgm:t>
        <a:bodyPr/>
        <a:lstStyle/>
        <a:p>
          <a:endParaRPr lang="en-US"/>
        </a:p>
      </dgm:t>
    </dgm:pt>
    <dgm:pt modelId="{2DD2185D-9BDD-4D31-9763-A68111004D86}" type="pres">
      <dgm:prSet presAssocID="{FAD1E357-6FE1-4B7A-8F69-05945BCBE84B}" presName="compNode" presStyleCnt="0"/>
      <dgm:spPr/>
    </dgm:pt>
    <dgm:pt modelId="{37613209-F3CC-42AF-972D-708E209AE097}" type="pres">
      <dgm:prSet presAssocID="{FAD1E357-6FE1-4B7A-8F69-05945BCBE84B}" presName="node" presStyleLbl="node1" presStyleIdx="3" presStyleCnt="4" custScaleX="133094" custScaleY="106805">
        <dgm:presLayoutVars>
          <dgm:bulletEnabled val="1"/>
        </dgm:presLayoutVars>
      </dgm:prSet>
      <dgm:spPr/>
      <dgm:t>
        <a:bodyPr/>
        <a:lstStyle/>
        <a:p>
          <a:endParaRPr lang="en-US"/>
        </a:p>
      </dgm:t>
    </dgm:pt>
    <dgm:pt modelId="{0EC7B81F-C93E-45E0-88F6-C61E4511E596}" type="pres">
      <dgm:prSet presAssocID="{FAD1E357-6FE1-4B7A-8F69-05945BCBE84B}" presName="invisiNode" presStyleLbl="node1" presStyleIdx="3" presStyleCnt="4"/>
      <dgm:spPr/>
    </dgm:pt>
    <dgm:pt modelId="{58D9F4C0-9DCC-43B3-9735-A8CE40AD5BA7}" type="pres">
      <dgm:prSet presAssocID="{FAD1E357-6FE1-4B7A-8F69-05945BCBE84B}" presName="imagNode" presStyleLbl="fgImgPlace1" presStyleIdx="3" presStyleCnt="4" custScaleX="117857"/>
      <dgm:spPr>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dgm:spPr>
      <dgm:t>
        <a:bodyPr/>
        <a:lstStyle/>
        <a:p>
          <a:endParaRPr lang="en-US"/>
        </a:p>
      </dgm:t>
    </dgm:pt>
  </dgm:ptLst>
  <dgm:cxnLst>
    <dgm:cxn modelId="{D5DDF53F-28B4-4A82-A353-C69CDE6C8145}" srcId="{739B13ED-D6C0-446C-954E-0764A799B606}" destId="{6FF3237B-031E-4B02-B261-31F6302704BD}" srcOrd="0" destOrd="0" parTransId="{DF10C3E1-3DBE-4C01-940B-E13A91A57E45}" sibTransId="{79BA990F-0AF3-4BE0-97A7-D12A5A26AF75}"/>
    <dgm:cxn modelId="{2BE89CCD-DE48-4A73-BA76-2D1CD5460FFD}" srcId="{739B13ED-D6C0-446C-954E-0764A799B606}" destId="{4D6A8251-6E5F-4B1F-9627-296D12AB441F}" srcOrd="1" destOrd="0" parTransId="{6763F5B6-F926-4793-939B-5AF1299AB692}" sibTransId="{A23C94F1-6CFA-4D10-8BA3-9CFAE46FCE17}"/>
    <dgm:cxn modelId="{5A9B6384-8DBD-468F-9B42-FA025BC40D97}" type="presOf" srcId="{07058D74-7478-40F8-9909-9BDB7FBBD644}" destId="{CBE94EF5-BB99-4BA6-A712-54C0BF37C5E4}" srcOrd="0" destOrd="0" presId="urn:microsoft.com/office/officeart/2005/8/layout/pList2"/>
    <dgm:cxn modelId="{227D81FD-1310-4CD0-9ED1-C013ADFEC899}" type="presOf" srcId="{FAD1E357-6FE1-4B7A-8F69-05945BCBE84B}" destId="{37613209-F3CC-42AF-972D-708E209AE097}" srcOrd="0" destOrd="0" presId="urn:microsoft.com/office/officeart/2005/8/layout/pList2"/>
    <dgm:cxn modelId="{9DA5EA57-CA3C-45FE-BBF1-F643D5FEEE07}" srcId="{739B13ED-D6C0-446C-954E-0764A799B606}" destId="{FAD1E357-6FE1-4B7A-8F69-05945BCBE84B}" srcOrd="3" destOrd="0" parTransId="{F8172E12-86E6-474D-8EF9-EE9AB078671D}" sibTransId="{C728AD13-FCD8-4CE6-8009-A67F3266F286}"/>
    <dgm:cxn modelId="{362D4718-FFBA-4D19-8193-FB65187109E3}" type="presOf" srcId="{4D6A8251-6E5F-4B1F-9627-296D12AB441F}" destId="{D6DA4DEA-CE22-46D1-9104-52728C27E1A5}" srcOrd="0" destOrd="0" presId="urn:microsoft.com/office/officeart/2005/8/layout/pList2"/>
    <dgm:cxn modelId="{E1FCC123-9571-4E14-9982-DBE42A5620A4}" type="presOf" srcId="{739B13ED-D6C0-446C-954E-0764A799B606}" destId="{650EC287-DB22-4656-B895-633BA257FBB7}" srcOrd="0" destOrd="0" presId="urn:microsoft.com/office/officeart/2005/8/layout/pList2"/>
    <dgm:cxn modelId="{9F5E881B-70F9-436A-BDBB-0B965291A51A}" type="presOf" srcId="{A23C94F1-6CFA-4D10-8BA3-9CFAE46FCE17}" destId="{3A77810D-0E7A-4047-90FD-C9093B3139E5}" srcOrd="0" destOrd="0" presId="urn:microsoft.com/office/officeart/2005/8/layout/pList2"/>
    <dgm:cxn modelId="{46316522-B3C5-402B-A2F3-E81AECB6B54D}" type="presOf" srcId="{79BA990F-0AF3-4BE0-97A7-D12A5A26AF75}" destId="{0E00CE7A-8FB1-4663-A3D7-B5AB271F4035}" srcOrd="0" destOrd="0" presId="urn:microsoft.com/office/officeart/2005/8/layout/pList2"/>
    <dgm:cxn modelId="{2D6E78E9-83EE-4FD7-B700-3F1C2D6F7D66}" type="presOf" srcId="{6FF3237B-031E-4B02-B261-31F6302704BD}" destId="{26ECE9AE-EE96-4C43-881C-EA865A538BA6}" srcOrd="0" destOrd="0" presId="urn:microsoft.com/office/officeart/2005/8/layout/pList2"/>
    <dgm:cxn modelId="{F040DDF6-8FAE-49AB-A46D-65393801B236}" srcId="{739B13ED-D6C0-446C-954E-0764A799B606}" destId="{07058D74-7478-40F8-9909-9BDB7FBBD644}" srcOrd="2" destOrd="0" parTransId="{AE369F31-EEE1-444F-BB49-6A9D7D076AAA}" sibTransId="{E6A2760B-4B2F-4A54-AD1C-311F22F739F5}"/>
    <dgm:cxn modelId="{01164129-7927-4F08-AA05-75C00E5F2065}" type="presOf" srcId="{E6A2760B-4B2F-4A54-AD1C-311F22F739F5}" destId="{3FDE0771-E591-4D0D-90E5-CDB35363F96A}" srcOrd="0" destOrd="0" presId="urn:microsoft.com/office/officeart/2005/8/layout/pList2"/>
    <dgm:cxn modelId="{96A4250C-B7C8-496E-9C51-CE34C3DEE04C}" type="presParOf" srcId="{650EC287-DB22-4656-B895-633BA257FBB7}" destId="{41320822-C911-459F-9956-A1A21FC34393}" srcOrd="0" destOrd="0" presId="urn:microsoft.com/office/officeart/2005/8/layout/pList2"/>
    <dgm:cxn modelId="{04FF44E8-D16B-4D8C-8FC2-B1B1313007D3}" type="presParOf" srcId="{650EC287-DB22-4656-B895-633BA257FBB7}" destId="{10CAAE85-6FEA-4655-82B0-FFFD1283E5E1}" srcOrd="1" destOrd="0" presId="urn:microsoft.com/office/officeart/2005/8/layout/pList2"/>
    <dgm:cxn modelId="{E9C0CBE7-7ADB-4EB3-9E15-CE0012F92B99}" type="presParOf" srcId="{10CAAE85-6FEA-4655-82B0-FFFD1283E5E1}" destId="{374F8C7E-08F3-4FA0-90EB-368B075B5E04}" srcOrd="0" destOrd="0" presId="urn:microsoft.com/office/officeart/2005/8/layout/pList2"/>
    <dgm:cxn modelId="{B4CDFACB-69BF-4F91-BA04-C07BB75BD32A}" type="presParOf" srcId="{374F8C7E-08F3-4FA0-90EB-368B075B5E04}" destId="{26ECE9AE-EE96-4C43-881C-EA865A538BA6}" srcOrd="0" destOrd="0" presId="urn:microsoft.com/office/officeart/2005/8/layout/pList2"/>
    <dgm:cxn modelId="{1CEBFA10-F770-4090-8A38-964136935BA9}" type="presParOf" srcId="{374F8C7E-08F3-4FA0-90EB-368B075B5E04}" destId="{910CF817-87F1-4D8C-9E54-0E479FBE89CA}" srcOrd="1" destOrd="0" presId="urn:microsoft.com/office/officeart/2005/8/layout/pList2"/>
    <dgm:cxn modelId="{AE60A448-0DD7-4CC8-B02D-ADEDC647C793}" type="presParOf" srcId="{374F8C7E-08F3-4FA0-90EB-368B075B5E04}" destId="{F88A1D3A-5B1C-402F-80F7-C8C52147DBB7}" srcOrd="2" destOrd="0" presId="urn:microsoft.com/office/officeart/2005/8/layout/pList2"/>
    <dgm:cxn modelId="{9B451835-A11B-4622-B98E-BF9F1F3D9ACB}" type="presParOf" srcId="{10CAAE85-6FEA-4655-82B0-FFFD1283E5E1}" destId="{0E00CE7A-8FB1-4663-A3D7-B5AB271F4035}" srcOrd="1" destOrd="0" presId="urn:microsoft.com/office/officeart/2005/8/layout/pList2"/>
    <dgm:cxn modelId="{19574686-CBBE-44DB-98CA-AF9E31651203}" type="presParOf" srcId="{10CAAE85-6FEA-4655-82B0-FFFD1283E5E1}" destId="{BDC91CAD-842B-4470-9222-72DDE8B1341F}" srcOrd="2" destOrd="0" presId="urn:microsoft.com/office/officeart/2005/8/layout/pList2"/>
    <dgm:cxn modelId="{A2670E79-58D9-4C2B-A0A4-D96071F58789}" type="presParOf" srcId="{BDC91CAD-842B-4470-9222-72DDE8B1341F}" destId="{D6DA4DEA-CE22-46D1-9104-52728C27E1A5}" srcOrd="0" destOrd="0" presId="urn:microsoft.com/office/officeart/2005/8/layout/pList2"/>
    <dgm:cxn modelId="{5466D297-7612-4D92-9E2C-40A484E9491E}" type="presParOf" srcId="{BDC91CAD-842B-4470-9222-72DDE8B1341F}" destId="{E766D1AB-50F3-4232-AF62-A1082986F3B6}" srcOrd="1" destOrd="0" presId="urn:microsoft.com/office/officeart/2005/8/layout/pList2"/>
    <dgm:cxn modelId="{BAD86824-B512-4923-B175-5F3F0DB471A7}" type="presParOf" srcId="{BDC91CAD-842B-4470-9222-72DDE8B1341F}" destId="{1567693B-553F-464B-A776-7F2AA1EB64F5}" srcOrd="2" destOrd="0" presId="urn:microsoft.com/office/officeart/2005/8/layout/pList2"/>
    <dgm:cxn modelId="{D57FB6E7-D432-4D5E-8ED3-5485E63698C7}" type="presParOf" srcId="{10CAAE85-6FEA-4655-82B0-FFFD1283E5E1}" destId="{3A77810D-0E7A-4047-90FD-C9093B3139E5}" srcOrd="3" destOrd="0" presId="urn:microsoft.com/office/officeart/2005/8/layout/pList2"/>
    <dgm:cxn modelId="{7BB43EC8-5A15-4C34-BC46-BF6D2D269901}" type="presParOf" srcId="{10CAAE85-6FEA-4655-82B0-FFFD1283E5E1}" destId="{D6B516D1-B81C-4303-A5C6-797964D2C941}" srcOrd="4" destOrd="0" presId="urn:microsoft.com/office/officeart/2005/8/layout/pList2"/>
    <dgm:cxn modelId="{20477B8F-5CB7-41F4-BA37-AAF0B36B0D86}" type="presParOf" srcId="{D6B516D1-B81C-4303-A5C6-797964D2C941}" destId="{CBE94EF5-BB99-4BA6-A712-54C0BF37C5E4}" srcOrd="0" destOrd="0" presId="urn:microsoft.com/office/officeart/2005/8/layout/pList2"/>
    <dgm:cxn modelId="{9804A383-9839-4591-A512-B016190B6794}" type="presParOf" srcId="{D6B516D1-B81C-4303-A5C6-797964D2C941}" destId="{DC1489A6-1EFF-4B69-A4FF-C4F720D9307E}" srcOrd="1" destOrd="0" presId="urn:microsoft.com/office/officeart/2005/8/layout/pList2"/>
    <dgm:cxn modelId="{C9DC12B2-78E1-4924-9C54-ECBA11D919A8}" type="presParOf" srcId="{D6B516D1-B81C-4303-A5C6-797964D2C941}" destId="{34221119-DAE3-4CF5-B18C-A44F4BE74060}" srcOrd="2" destOrd="0" presId="urn:microsoft.com/office/officeart/2005/8/layout/pList2"/>
    <dgm:cxn modelId="{06B6A471-4DB4-4829-8717-21D302C0C6D7}" type="presParOf" srcId="{10CAAE85-6FEA-4655-82B0-FFFD1283E5E1}" destId="{3FDE0771-E591-4D0D-90E5-CDB35363F96A}" srcOrd="5" destOrd="0" presId="urn:microsoft.com/office/officeart/2005/8/layout/pList2"/>
    <dgm:cxn modelId="{70540069-F9B6-422B-B1CF-67BBD5D2424D}" type="presParOf" srcId="{10CAAE85-6FEA-4655-82B0-FFFD1283E5E1}" destId="{2DD2185D-9BDD-4D31-9763-A68111004D86}" srcOrd="6" destOrd="0" presId="urn:microsoft.com/office/officeart/2005/8/layout/pList2"/>
    <dgm:cxn modelId="{F1073D92-E7AA-44CB-A784-2A7F1433CB09}" type="presParOf" srcId="{2DD2185D-9BDD-4D31-9763-A68111004D86}" destId="{37613209-F3CC-42AF-972D-708E209AE097}" srcOrd="0" destOrd="0" presId="urn:microsoft.com/office/officeart/2005/8/layout/pList2"/>
    <dgm:cxn modelId="{DDD5A4B0-A3B1-42B7-8BDA-0EB7D97B5D58}" type="presParOf" srcId="{2DD2185D-9BDD-4D31-9763-A68111004D86}" destId="{0EC7B81F-C93E-45E0-88F6-C61E4511E596}" srcOrd="1" destOrd="0" presId="urn:microsoft.com/office/officeart/2005/8/layout/pList2"/>
    <dgm:cxn modelId="{6722F09D-C1B5-43C2-97A6-B10558CA9344}" type="presParOf" srcId="{2DD2185D-9BDD-4D31-9763-A68111004D86}" destId="{58D9F4C0-9DCC-43B3-9735-A8CE40AD5BA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95DF5D-31D0-40DD-AE74-695A244F2842}"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n-US"/>
        </a:p>
      </dgm:t>
    </dgm:pt>
    <dgm:pt modelId="{27692FC4-1D2D-413D-B383-B0BCFE677FCC}">
      <dgm:prSet phldrT="[Text]"/>
      <dgm:spPr/>
      <dgm:t>
        <a:bodyPr/>
        <a:lstStyle/>
        <a:p>
          <a:r>
            <a:rPr lang="en-US" altLang="en-US" b="1" dirty="0" smtClean="0"/>
            <a:t>Submitting an invoice that violates a grant agreement’s source</a:t>
          </a:r>
          <a:endParaRPr lang="en-US" b="1" dirty="0"/>
        </a:p>
      </dgm:t>
    </dgm:pt>
    <dgm:pt modelId="{06C65776-EAEC-434C-8F1A-6A8D24225A4C}" type="parTrans" cxnId="{ABB4C402-E84C-4E09-B1D4-D449A904B283}">
      <dgm:prSet/>
      <dgm:spPr/>
      <dgm:t>
        <a:bodyPr/>
        <a:lstStyle/>
        <a:p>
          <a:endParaRPr lang="en-US"/>
        </a:p>
      </dgm:t>
    </dgm:pt>
    <dgm:pt modelId="{26B705F2-01C8-4471-B34E-562A32362B2B}" type="sibTrans" cxnId="{ABB4C402-E84C-4E09-B1D4-D449A904B283}">
      <dgm:prSet/>
      <dgm:spPr/>
      <dgm:t>
        <a:bodyPr/>
        <a:lstStyle/>
        <a:p>
          <a:endParaRPr lang="en-US"/>
        </a:p>
      </dgm:t>
    </dgm:pt>
    <dgm:pt modelId="{A247602C-53B5-465B-B394-FFCD45D1605A}">
      <dgm:prSet phldrT="[Text]"/>
      <dgm:spPr/>
      <dgm:t>
        <a:bodyPr/>
        <a:lstStyle/>
        <a:p>
          <a:r>
            <a:rPr lang="en-US" altLang="en-US" b="1" dirty="0" smtClean="0"/>
            <a:t>Submitting false vendor invoices or expenses</a:t>
          </a:r>
          <a:endParaRPr lang="en-US" b="1" dirty="0"/>
        </a:p>
      </dgm:t>
    </dgm:pt>
    <dgm:pt modelId="{5E69B58D-34BF-4CFB-B344-817E9175DE46}" type="parTrans" cxnId="{7C03E3BE-5D13-423A-A4FD-BD02ACE3D2D1}">
      <dgm:prSet/>
      <dgm:spPr/>
      <dgm:t>
        <a:bodyPr/>
        <a:lstStyle/>
        <a:p>
          <a:endParaRPr lang="en-US"/>
        </a:p>
      </dgm:t>
    </dgm:pt>
    <dgm:pt modelId="{95B12757-FD22-4459-9608-C88D73FCCEEE}" type="sibTrans" cxnId="{7C03E3BE-5D13-423A-A4FD-BD02ACE3D2D1}">
      <dgm:prSet/>
      <dgm:spPr/>
      <dgm:t>
        <a:bodyPr/>
        <a:lstStyle/>
        <a:p>
          <a:endParaRPr lang="en-US"/>
        </a:p>
      </dgm:t>
    </dgm:pt>
    <dgm:pt modelId="{69E6B7A4-8333-4299-B45A-01B67D1B6A61}">
      <dgm:prSet phldrT="[Text]"/>
      <dgm:spPr/>
      <dgm:t>
        <a:bodyPr/>
        <a:lstStyle/>
        <a:p>
          <a:r>
            <a:rPr lang="en-US" altLang="en-US" b="1" dirty="0" smtClean="0"/>
            <a:t>Inaccurate  certifications used to obtain a grant</a:t>
          </a:r>
          <a:endParaRPr lang="en-US" b="1" dirty="0"/>
        </a:p>
      </dgm:t>
    </dgm:pt>
    <dgm:pt modelId="{BD27E793-6FC9-43ED-B237-317BD361E659}" type="parTrans" cxnId="{6ADF80A6-6B5E-497B-900E-815D17001373}">
      <dgm:prSet/>
      <dgm:spPr/>
      <dgm:t>
        <a:bodyPr/>
        <a:lstStyle/>
        <a:p>
          <a:endParaRPr lang="en-US"/>
        </a:p>
      </dgm:t>
    </dgm:pt>
    <dgm:pt modelId="{474266AF-A5C5-47B0-9CED-58FBAD680136}" type="sibTrans" cxnId="{6ADF80A6-6B5E-497B-900E-815D17001373}">
      <dgm:prSet/>
      <dgm:spPr/>
      <dgm:t>
        <a:bodyPr/>
        <a:lstStyle/>
        <a:p>
          <a:endParaRPr lang="en-US"/>
        </a:p>
      </dgm:t>
    </dgm:pt>
    <dgm:pt modelId="{0DC8F60F-512C-4826-997D-3FA8585FD70D}">
      <dgm:prSet/>
      <dgm:spPr/>
      <dgm:t>
        <a:bodyPr/>
        <a:lstStyle/>
        <a:p>
          <a:r>
            <a:rPr lang="en-US" altLang="en-US" b="1" smtClean="0"/>
            <a:t>Double billing expenses with multiple donors</a:t>
          </a:r>
          <a:endParaRPr lang="en-US" altLang="en-US" b="1" dirty="0"/>
        </a:p>
      </dgm:t>
    </dgm:pt>
    <dgm:pt modelId="{3EFF04A1-2C24-4E03-9465-24D7E1FFF4B5}" type="parTrans" cxnId="{72FE62C8-0841-4352-91FA-B94BAD8D6D27}">
      <dgm:prSet/>
      <dgm:spPr/>
      <dgm:t>
        <a:bodyPr/>
        <a:lstStyle/>
        <a:p>
          <a:endParaRPr lang="en-US"/>
        </a:p>
      </dgm:t>
    </dgm:pt>
    <dgm:pt modelId="{9DFACACF-440D-4ECA-B78B-096B4EA017D6}" type="sibTrans" cxnId="{72FE62C8-0841-4352-91FA-B94BAD8D6D27}">
      <dgm:prSet/>
      <dgm:spPr/>
      <dgm:t>
        <a:bodyPr/>
        <a:lstStyle/>
        <a:p>
          <a:endParaRPr lang="en-US"/>
        </a:p>
      </dgm:t>
    </dgm:pt>
    <dgm:pt modelId="{C9ED584E-FEB1-4D6B-AAC3-D87F12A0EC69}" type="pres">
      <dgm:prSet presAssocID="{6F95DF5D-31D0-40DD-AE74-695A244F2842}" presName="Name0" presStyleCnt="0">
        <dgm:presLayoutVars>
          <dgm:dir/>
          <dgm:resizeHandles val="exact"/>
        </dgm:presLayoutVars>
      </dgm:prSet>
      <dgm:spPr/>
      <dgm:t>
        <a:bodyPr/>
        <a:lstStyle/>
        <a:p>
          <a:endParaRPr lang="en-US"/>
        </a:p>
      </dgm:t>
    </dgm:pt>
    <dgm:pt modelId="{5DEB65CA-BAEF-4EEF-98EB-2767821E6112}" type="pres">
      <dgm:prSet presAssocID="{27692FC4-1D2D-413D-B383-B0BCFE677FCC}" presName="parTxOnly" presStyleLbl="node1" presStyleIdx="0" presStyleCnt="4">
        <dgm:presLayoutVars>
          <dgm:bulletEnabled val="1"/>
        </dgm:presLayoutVars>
      </dgm:prSet>
      <dgm:spPr/>
      <dgm:t>
        <a:bodyPr/>
        <a:lstStyle/>
        <a:p>
          <a:endParaRPr lang="en-US"/>
        </a:p>
      </dgm:t>
    </dgm:pt>
    <dgm:pt modelId="{F1AADB18-0BCB-4598-B140-E081455F0308}" type="pres">
      <dgm:prSet presAssocID="{26B705F2-01C8-4471-B34E-562A32362B2B}" presName="parSpace" presStyleCnt="0"/>
      <dgm:spPr/>
    </dgm:pt>
    <dgm:pt modelId="{6131A8E4-5ABD-4AE8-BF9C-0D728E84A09C}" type="pres">
      <dgm:prSet presAssocID="{A247602C-53B5-465B-B394-FFCD45D1605A}" presName="parTxOnly" presStyleLbl="node1" presStyleIdx="1" presStyleCnt="4">
        <dgm:presLayoutVars>
          <dgm:bulletEnabled val="1"/>
        </dgm:presLayoutVars>
      </dgm:prSet>
      <dgm:spPr/>
      <dgm:t>
        <a:bodyPr/>
        <a:lstStyle/>
        <a:p>
          <a:endParaRPr lang="en-US"/>
        </a:p>
      </dgm:t>
    </dgm:pt>
    <dgm:pt modelId="{8C23B6B6-6C16-413C-AE63-C3BC3EA50BA0}" type="pres">
      <dgm:prSet presAssocID="{95B12757-FD22-4459-9608-C88D73FCCEEE}" presName="parSpace" presStyleCnt="0"/>
      <dgm:spPr/>
    </dgm:pt>
    <dgm:pt modelId="{7187BC77-7A11-4EA1-90E3-D4FF7A7012A9}" type="pres">
      <dgm:prSet presAssocID="{69E6B7A4-8333-4299-B45A-01B67D1B6A61}" presName="parTxOnly" presStyleLbl="node1" presStyleIdx="2" presStyleCnt="4">
        <dgm:presLayoutVars>
          <dgm:bulletEnabled val="1"/>
        </dgm:presLayoutVars>
      </dgm:prSet>
      <dgm:spPr/>
      <dgm:t>
        <a:bodyPr/>
        <a:lstStyle/>
        <a:p>
          <a:endParaRPr lang="en-US"/>
        </a:p>
      </dgm:t>
    </dgm:pt>
    <dgm:pt modelId="{9823F73C-C1E6-475E-8395-BA0FA0385601}" type="pres">
      <dgm:prSet presAssocID="{474266AF-A5C5-47B0-9CED-58FBAD680136}" presName="parSpace" presStyleCnt="0"/>
      <dgm:spPr/>
    </dgm:pt>
    <dgm:pt modelId="{65CBA604-37DA-4469-A283-25957E05EA0B}" type="pres">
      <dgm:prSet presAssocID="{0DC8F60F-512C-4826-997D-3FA8585FD70D}" presName="parTxOnly" presStyleLbl="node1" presStyleIdx="3" presStyleCnt="4">
        <dgm:presLayoutVars>
          <dgm:bulletEnabled val="1"/>
        </dgm:presLayoutVars>
      </dgm:prSet>
      <dgm:spPr/>
      <dgm:t>
        <a:bodyPr/>
        <a:lstStyle/>
        <a:p>
          <a:endParaRPr lang="en-US"/>
        </a:p>
      </dgm:t>
    </dgm:pt>
  </dgm:ptLst>
  <dgm:cxnLst>
    <dgm:cxn modelId="{7C03E3BE-5D13-423A-A4FD-BD02ACE3D2D1}" srcId="{6F95DF5D-31D0-40DD-AE74-695A244F2842}" destId="{A247602C-53B5-465B-B394-FFCD45D1605A}" srcOrd="1" destOrd="0" parTransId="{5E69B58D-34BF-4CFB-B344-817E9175DE46}" sibTransId="{95B12757-FD22-4459-9608-C88D73FCCEEE}"/>
    <dgm:cxn modelId="{047EB5F9-D5B2-409F-869E-31BEA26582AB}" type="presOf" srcId="{69E6B7A4-8333-4299-B45A-01B67D1B6A61}" destId="{7187BC77-7A11-4EA1-90E3-D4FF7A7012A9}" srcOrd="0" destOrd="0" presId="urn:microsoft.com/office/officeart/2005/8/layout/hChevron3"/>
    <dgm:cxn modelId="{5EAF7583-5DC7-49A9-87EB-2ABA14345890}" type="presOf" srcId="{6F95DF5D-31D0-40DD-AE74-695A244F2842}" destId="{C9ED584E-FEB1-4D6B-AAC3-D87F12A0EC69}" srcOrd="0" destOrd="0" presId="urn:microsoft.com/office/officeart/2005/8/layout/hChevron3"/>
    <dgm:cxn modelId="{72FE62C8-0841-4352-91FA-B94BAD8D6D27}" srcId="{6F95DF5D-31D0-40DD-AE74-695A244F2842}" destId="{0DC8F60F-512C-4826-997D-3FA8585FD70D}" srcOrd="3" destOrd="0" parTransId="{3EFF04A1-2C24-4E03-9465-24D7E1FFF4B5}" sibTransId="{9DFACACF-440D-4ECA-B78B-096B4EA017D6}"/>
    <dgm:cxn modelId="{648E8FC7-0BEA-47AF-A366-0ABA31181153}" type="presOf" srcId="{27692FC4-1D2D-413D-B383-B0BCFE677FCC}" destId="{5DEB65CA-BAEF-4EEF-98EB-2767821E6112}" srcOrd="0" destOrd="0" presId="urn:microsoft.com/office/officeart/2005/8/layout/hChevron3"/>
    <dgm:cxn modelId="{9D2FC720-AD4F-4E82-B4D4-6B5E10DE9739}" type="presOf" srcId="{A247602C-53B5-465B-B394-FFCD45D1605A}" destId="{6131A8E4-5ABD-4AE8-BF9C-0D728E84A09C}" srcOrd="0" destOrd="0" presId="urn:microsoft.com/office/officeart/2005/8/layout/hChevron3"/>
    <dgm:cxn modelId="{ABB4C402-E84C-4E09-B1D4-D449A904B283}" srcId="{6F95DF5D-31D0-40DD-AE74-695A244F2842}" destId="{27692FC4-1D2D-413D-B383-B0BCFE677FCC}" srcOrd="0" destOrd="0" parTransId="{06C65776-EAEC-434C-8F1A-6A8D24225A4C}" sibTransId="{26B705F2-01C8-4471-B34E-562A32362B2B}"/>
    <dgm:cxn modelId="{4E7CCAB7-E29F-4E23-A789-ED28C6774056}" type="presOf" srcId="{0DC8F60F-512C-4826-997D-3FA8585FD70D}" destId="{65CBA604-37DA-4469-A283-25957E05EA0B}" srcOrd="0" destOrd="0" presId="urn:microsoft.com/office/officeart/2005/8/layout/hChevron3"/>
    <dgm:cxn modelId="{6ADF80A6-6B5E-497B-900E-815D17001373}" srcId="{6F95DF5D-31D0-40DD-AE74-695A244F2842}" destId="{69E6B7A4-8333-4299-B45A-01B67D1B6A61}" srcOrd="2" destOrd="0" parTransId="{BD27E793-6FC9-43ED-B237-317BD361E659}" sibTransId="{474266AF-A5C5-47B0-9CED-58FBAD680136}"/>
    <dgm:cxn modelId="{E53CC5A8-A3D3-49D3-8F02-B68CA55B1D4F}" type="presParOf" srcId="{C9ED584E-FEB1-4D6B-AAC3-D87F12A0EC69}" destId="{5DEB65CA-BAEF-4EEF-98EB-2767821E6112}" srcOrd="0" destOrd="0" presId="urn:microsoft.com/office/officeart/2005/8/layout/hChevron3"/>
    <dgm:cxn modelId="{797F666D-7491-4F4F-9C4A-6C8A4C173FE4}" type="presParOf" srcId="{C9ED584E-FEB1-4D6B-AAC3-D87F12A0EC69}" destId="{F1AADB18-0BCB-4598-B140-E081455F0308}" srcOrd="1" destOrd="0" presId="urn:microsoft.com/office/officeart/2005/8/layout/hChevron3"/>
    <dgm:cxn modelId="{C3D7569F-3A7B-4CF8-977D-B508380C071C}" type="presParOf" srcId="{C9ED584E-FEB1-4D6B-AAC3-D87F12A0EC69}" destId="{6131A8E4-5ABD-4AE8-BF9C-0D728E84A09C}" srcOrd="2" destOrd="0" presId="urn:microsoft.com/office/officeart/2005/8/layout/hChevron3"/>
    <dgm:cxn modelId="{0DBC06F6-186F-403C-8695-DAC04A6B895C}" type="presParOf" srcId="{C9ED584E-FEB1-4D6B-AAC3-D87F12A0EC69}" destId="{8C23B6B6-6C16-413C-AE63-C3BC3EA50BA0}" srcOrd="3" destOrd="0" presId="urn:microsoft.com/office/officeart/2005/8/layout/hChevron3"/>
    <dgm:cxn modelId="{ED232A39-3124-431F-A648-4AD9FCBBB310}" type="presParOf" srcId="{C9ED584E-FEB1-4D6B-AAC3-D87F12A0EC69}" destId="{7187BC77-7A11-4EA1-90E3-D4FF7A7012A9}" srcOrd="4" destOrd="0" presId="urn:microsoft.com/office/officeart/2005/8/layout/hChevron3"/>
    <dgm:cxn modelId="{A542BB01-9B08-4956-A800-D7FB8FCCBAEB}" type="presParOf" srcId="{C9ED584E-FEB1-4D6B-AAC3-D87F12A0EC69}" destId="{9823F73C-C1E6-475E-8395-BA0FA0385601}" srcOrd="5" destOrd="0" presId="urn:microsoft.com/office/officeart/2005/8/layout/hChevron3"/>
    <dgm:cxn modelId="{B1505205-4769-49A7-9041-D955FF6B770E}" type="presParOf" srcId="{C9ED584E-FEB1-4D6B-AAC3-D87F12A0EC69}" destId="{65CBA604-37DA-4469-A283-25957E05EA0B}"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BB5AF-7572-4799-ADFD-CD19F1B57414}" type="doc">
      <dgm:prSet loTypeId="urn:microsoft.com/office/officeart/2005/8/layout/hList1" loCatId="list" qsTypeId="urn:microsoft.com/office/officeart/2005/8/quickstyle/3d1" qsCatId="3D" csTypeId="urn:microsoft.com/office/officeart/2005/8/colors/accent4_4" csCatId="accent4" phldr="1"/>
      <dgm:spPr/>
      <dgm:t>
        <a:bodyPr/>
        <a:lstStyle/>
        <a:p>
          <a:endParaRPr lang="en-US"/>
        </a:p>
      </dgm:t>
    </dgm:pt>
    <dgm:pt modelId="{22594147-CC57-4079-8381-5DDFD1051804}">
      <dgm:prSet phldrT="[Text]"/>
      <dgm:spPr/>
      <dgm:t>
        <a:bodyPr/>
        <a:lstStyle/>
        <a:p>
          <a:pPr rtl="0"/>
          <a:r>
            <a:rPr kumimoji="0" lang="en-US" b="1" i="0" u="none" strike="noStrike" cap="none" spc="0" normalizeH="0" baseline="0" noProof="0" dirty="0" smtClean="0">
              <a:ln>
                <a:noFill/>
              </a:ln>
              <a:solidFill>
                <a:srgbClr val="FFFFFF"/>
              </a:solidFill>
              <a:effectLst/>
              <a:uLnTx/>
              <a:uFillTx/>
              <a:latin typeface="+mj-lt"/>
              <a:ea typeface="+mn-ea"/>
              <a:cs typeface="+mn-cs"/>
            </a:rPr>
            <a:t>Simplified</a:t>
          </a:r>
          <a:endParaRPr lang="en-US" b="1" dirty="0">
            <a:latin typeface="+mj-lt"/>
          </a:endParaRPr>
        </a:p>
      </dgm:t>
    </dgm:pt>
    <dgm:pt modelId="{B825CB69-4FCE-417F-90D0-EBC66C6F6E37}" type="parTrans" cxnId="{99FFE18A-E61F-4DEC-8C88-1651D333843C}">
      <dgm:prSet/>
      <dgm:spPr/>
      <dgm:t>
        <a:bodyPr/>
        <a:lstStyle/>
        <a:p>
          <a:endParaRPr lang="en-US">
            <a:latin typeface="+mj-lt"/>
          </a:endParaRPr>
        </a:p>
      </dgm:t>
    </dgm:pt>
    <dgm:pt modelId="{FAB94C9B-A422-4644-B228-8ED0D01EB4A4}" type="sibTrans" cxnId="{99FFE18A-E61F-4DEC-8C88-1651D333843C}">
      <dgm:prSet/>
      <dgm:spPr/>
      <dgm:t>
        <a:bodyPr/>
        <a:lstStyle/>
        <a:p>
          <a:endParaRPr lang="en-US">
            <a:latin typeface="+mj-lt"/>
          </a:endParaRPr>
        </a:p>
      </dgm:t>
    </dgm:pt>
    <dgm:pt modelId="{982A7FBE-ED9B-4F2A-B893-EE36F192313C}">
      <dgm:prSet phldrT="[Text]"/>
      <dgm:spPr/>
      <dgm:t>
        <a:bodyPr/>
        <a:lstStyle/>
        <a:p>
          <a:r>
            <a:rPr kumimoji="0" lang="en-US" b="0" i="0" u="none" strike="noStrike" cap="none" spc="0" normalizeH="0" baseline="0" noProof="0" dirty="0" smtClean="0">
              <a:ln>
                <a:noFill/>
              </a:ln>
              <a:solidFill>
                <a:schemeClr val="bg2">
                  <a:lumMod val="25000"/>
                </a:schemeClr>
              </a:solidFill>
              <a:effectLst/>
              <a:uLnTx/>
              <a:uFillTx/>
              <a:latin typeface="+mj-lt"/>
              <a:ea typeface="+mn-ea"/>
              <a:cs typeface="+mn-cs"/>
            </a:rPr>
            <a:t>Periodic reimbursements based on submission of receipts </a:t>
          </a:r>
          <a:endParaRPr lang="en-US" dirty="0">
            <a:solidFill>
              <a:schemeClr val="bg2">
                <a:lumMod val="25000"/>
              </a:schemeClr>
            </a:solidFill>
            <a:latin typeface="+mj-lt"/>
          </a:endParaRPr>
        </a:p>
      </dgm:t>
    </dgm:pt>
    <dgm:pt modelId="{C5CAEFCB-49E9-4AB1-8EAD-037FC3FEF5CD}" type="parTrans" cxnId="{B6E44E21-C8AA-4D5C-BE26-F03C9C4A2DEE}">
      <dgm:prSet/>
      <dgm:spPr/>
      <dgm:t>
        <a:bodyPr/>
        <a:lstStyle/>
        <a:p>
          <a:endParaRPr lang="en-US">
            <a:latin typeface="+mj-lt"/>
          </a:endParaRPr>
        </a:p>
      </dgm:t>
    </dgm:pt>
    <dgm:pt modelId="{E214F863-DF06-4AF5-90AF-C1F8541C1CD7}" type="sibTrans" cxnId="{B6E44E21-C8AA-4D5C-BE26-F03C9C4A2DEE}">
      <dgm:prSet/>
      <dgm:spPr/>
      <dgm:t>
        <a:bodyPr/>
        <a:lstStyle/>
        <a:p>
          <a:endParaRPr lang="en-US">
            <a:latin typeface="+mj-lt"/>
          </a:endParaRPr>
        </a:p>
      </dgm:t>
    </dgm:pt>
    <dgm:pt modelId="{C57261E8-2E6C-470F-8233-875BC393CA6C}">
      <dgm:prSet phldrT="[Text]"/>
      <dgm:spPr/>
      <dgm:t>
        <a:bodyPr/>
        <a:lstStyle/>
        <a:p>
          <a:r>
            <a:rPr lang="en-US" b="1" dirty="0" smtClean="0">
              <a:latin typeface="+mj-lt"/>
            </a:rPr>
            <a:t>Fixed Award Amount</a:t>
          </a:r>
          <a:endParaRPr lang="en-US" b="1" dirty="0">
            <a:latin typeface="+mj-lt"/>
          </a:endParaRPr>
        </a:p>
      </dgm:t>
    </dgm:pt>
    <dgm:pt modelId="{C646F26C-DA23-487B-A7D0-FA33E823B5E5}" type="parTrans" cxnId="{8E0928E1-8A98-4529-B8EF-70E1998D4BF7}">
      <dgm:prSet/>
      <dgm:spPr/>
      <dgm:t>
        <a:bodyPr/>
        <a:lstStyle/>
        <a:p>
          <a:endParaRPr lang="en-US">
            <a:latin typeface="+mj-lt"/>
          </a:endParaRPr>
        </a:p>
      </dgm:t>
    </dgm:pt>
    <dgm:pt modelId="{59AA698E-C51B-47EB-9D13-D088832B3882}" type="sibTrans" cxnId="{8E0928E1-8A98-4529-B8EF-70E1998D4BF7}">
      <dgm:prSet/>
      <dgm:spPr/>
      <dgm:t>
        <a:bodyPr/>
        <a:lstStyle/>
        <a:p>
          <a:endParaRPr lang="en-US">
            <a:latin typeface="+mj-lt"/>
          </a:endParaRPr>
        </a:p>
      </dgm:t>
    </dgm:pt>
    <dgm:pt modelId="{1DFA2A01-826D-405E-BF8B-B519B5E28C5D}">
      <dgm:prSet phldrT="[Text]"/>
      <dgm:spPr/>
      <dgm:t>
        <a:bodyPr/>
        <a:lstStyle/>
        <a:p>
          <a:r>
            <a:rPr kumimoji="0" lang="en-US" b="0" i="0" u="none" strike="noStrike" cap="none" spc="0" normalizeH="0" baseline="0" noProof="0" dirty="0" smtClean="0">
              <a:ln>
                <a:noFill/>
              </a:ln>
              <a:solidFill>
                <a:schemeClr val="bg2">
                  <a:lumMod val="25000"/>
                </a:schemeClr>
              </a:solidFill>
              <a:effectLst/>
              <a:uLnTx/>
              <a:uFillTx/>
              <a:latin typeface="+mj-lt"/>
              <a:ea typeface="+mn-ea"/>
              <a:cs typeface="+mn-cs"/>
            </a:rPr>
            <a:t>Fixed amount tranche payments based on achievement of milestones (no receipts)</a:t>
          </a:r>
          <a:endParaRPr lang="en-US" dirty="0">
            <a:solidFill>
              <a:schemeClr val="bg2">
                <a:lumMod val="25000"/>
              </a:schemeClr>
            </a:solidFill>
            <a:latin typeface="+mj-lt"/>
          </a:endParaRPr>
        </a:p>
      </dgm:t>
    </dgm:pt>
    <dgm:pt modelId="{061A084F-B39F-4516-9C40-BE4F32424F40}" type="parTrans" cxnId="{662F3A75-34AA-45C1-8DC4-8C5C751E7C24}">
      <dgm:prSet/>
      <dgm:spPr/>
      <dgm:t>
        <a:bodyPr/>
        <a:lstStyle/>
        <a:p>
          <a:endParaRPr lang="en-US">
            <a:latin typeface="+mj-lt"/>
          </a:endParaRPr>
        </a:p>
      </dgm:t>
    </dgm:pt>
    <dgm:pt modelId="{07DC383F-EF72-4EA2-9532-1130135A95E7}" type="sibTrans" cxnId="{662F3A75-34AA-45C1-8DC4-8C5C751E7C24}">
      <dgm:prSet/>
      <dgm:spPr/>
      <dgm:t>
        <a:bodyPr/>
        <a:lstStyle/>
        <a:p>
          <a:endParaRPr lang="en-US">
            <a:latin typeface="+mj-lt"/>
          </a:endParaRPr>
        </a:p>
      </dgm:t>
    </dgm:pt>
    <dgm:pt modelId="{CAAAF524-E663-4777-9DA6-B0AA9A0CD1D0}">
      <dgm:prSet phldrT="[Text]"/>
      <dgm:spPr/>
      <dgm:t>
        <a:bodyPr/>
        <a:lstStyle/>
        <a:p>
          <a:r>
            <a:rPr lang="en-US" b="1" dirty="0" smtClean="0">
              <a:solidFill>
                <a:schemeClr val="bg2">
                  <a:lumMod val="25000"/>
                </a:schemeClr>
              </a:solidFill>
              <a:latin typeface="+mj-lt"/>
            </a:rPr>
            <a:t>Standard</a:t>
          </a:r>
          <a:endParaRPr lang="en-US" b="1" dirty="0">
            <a:solidFill>
              <a:schemeClr val="bg2">
                <a:lumMod val="25000"/>
              </a:schemeClr>
            </a:solidFill>
            <a:latin typeface="+mj-lt"/>
          </a:endParaRPr>
        </a:p>
      </dgm:t>
    </dgm:pt>
    <dgm:pt modelId="{FA6B7A38-1769-4E27-9D92-9166911C6A19}" type="parTrans" cxnId="{70B7C884-C278-4EF4-A6E8-C2AA81128569}">
      <dgm:prSet/>
      <dgm:spPr/>
      <dgm:t>
        <a:bodyPr/>
        <a:lstStyle/>
        <a:p>
          <a:endParaRPr lang="en-US">
            <a:latin typeface="+mj-lt"/>
          </a:endParaRPr>
        </a:p>
      </dgm:t>
    </dgm:pt>
    <dgm:pt modelId="{670B6D83-A464-441A-8B1D-610371601782}" type="sibTrans" cxnId="{70B7C884-C278-4EF4-A6E8-C2AA81128569}">
      <dgm:prSet/>
      <dgm:spPr/>
      <dgm:t>
        <a:bodyPr/>
        <a:lstStyle/>
        <a:p>
          <a:endParaRPr lang="en-US">
            <a:latin typeface="+mj-lt"/>
          </a:endParaRPr>
        </a:p>
      </dgm:t>
    </dgm:pt>
    <dgm:pt modelId="{8D197D58-9B09-4AD3-8B26-934F53618F64}">
      <dgm:prSet phldrT="[Text]"/>
      <dgm:spPr/>
      <dgm:t>
        <a:bodyPr/>
        <a:lstStyle/>
        <a:p>
          <a:r>
            <a:rPr kumimoji="0" lang="en-US" b="0" i="0" u="none" strike="noStrike" cap="none" spc="0" normalizeH="0" baseline="0" noProof="0" dirty="0" smtClean="0">
              <a:ln>
                <a:noFill/>
              </a:ln>
              <a:solidFill>
                <a:schemeClr val="bg2">
                  <a:lumMod val="25000"/>
                </a:schemeClr>
              </a:solidFill>
              <a:effectLst/>
              <a:uLnTx/>
              <a:uFillTx/>
              <a:latin typeface="+mj-lt"/>
              <a:ea typeface="+mn-ea"/>
              <a:cs typeface="+mn-cs"/>
            </a:rPr>
            <a:t>Periodic advances and/or  reimbursements (receipts)</a:t>
          </a:r>
          <a:endParaRPr lang="en-US" dirty="0">
            <a:solidFill>
              <a:schemeClr val="bg2">
                <a:lumMod val="25000"/>
              </a:schemeClr>
            </a:solidFill>
            <a:latin typeface="+mj-lt"/>
          </a:endParaRPr>
        </a:p>
      </dgm:t>
    </dgm:pt>
    <dgm:pt modelId="{B58ACE6A-4E10-426C-91C4-93975A358F5D}" type="parTrans" cxnId="{D5B3F93C-CADA-4A2E-B811-03EFFD9E04CD}">
      <dgm:prSet/>
      <dgm:spPr/>
      <dgm:t>
        <a:bodyPr/>
        <a:lstStyle/>
        <a:p>
          <a:endParaRPr lang="en-US">
            <a:latin typeface="+mj-lt"/>
          </a:endParaRPr>
        </a:p>
      </dgm:t>
    </dgm:pt>
    <dgm:pt modelId="{8CCF639C-13EE-4195-B292-B860B4CA1100}" type="sibTrans" cxnId="{D5B3F93C-CADA-4A2E-B811-03EFFD9E04CD}">
      <dgm:prSet/>
      <dgm:spPr/>
      <dgm:t>
        <a:bodyPr/>
        <a:lstStyle/>
        <a:p>
          <a:endParaRPr lang="en-US">
            <a:latin typeface="+mj-lt"/>
          </a:endParaRPr>
        </a:p>
      </dgm:t>
    </dgm:pt>
    <dgm:pt modelId="{725C52D3-3CFF-4A33-A54E-7FDC7AA31770}">
      <dgm:prSet phldrT="[Text]"/>
      <dgm:spPr/>
      <dgm:t>
        <a:bodyPr/>
        <a:lstStyle/>
        <a:p>
          <a:r>
            <a:rPr kumimoji="0" lang="en-US" b="0" i="0" u="none" strike="noStrike" cap="none" spc="0" normalizeH="0" baseline="0" noProof="0" dirty="0" smtClean="0">
              <a:ln>
                <a:noFill/>
              </a:ln>
              <a:solidFill>
                <a:schemeClr val="bg2">
                  <a:lumMod val="25000"/>
                </a:schemeClr>
              </a:solidFill>
              <a:effectLst/>
              <a:uLnTx/>
              <a:uFillTx/>
              <a:latin typeface="+mj-lt"/>
              <a:ea typeface="+mn-ea"/>
              <a:cs typeface="+mn-cs"/>
            </a:rPr>
            <a:t>Direct Payment to Vendor</a:t>
          </a:r>
          <a:endParaRPr lang="en-US" dirty="0">
            <a:solidFill>
              <a:schemeClr val="bg2">
                <a:lumMod val="25000"/>
              </a:schemeClr>
            </a:solidFill>
            <a:latin typeface="+mj-lt"/>
          </a:endParaRPr>
        </a:p>
      </dgm:t>
    </dgm:pt>
    <dgm:pt modelId="{762708B4-B53D-48AB-90ED-6A0F4E6F6808}" type="parTrans" cxnId="{EE418B70-3589-4993-8832-DD7B3D13F279}">
      <dgm:prSet/>
      <dgm:spPr/>
      <dgm:t>
        <a:bodyPr/>
        <a:lstStyle/>
        <a:p>
          <a:endParaRPr lang="en-US">
            <a:latin typeface="+mj-lt"/>
          </a:endParaRPr>
        </a:p>
      </dgm:t>
    </dgm:pt>
    <dgm:pt modelId="{DB184D20-32DD-4438-A36E-EC4DE58A4984}" type="sibTrans" cxnId="{EE418B70-3589-4993-8832-DD7B3D13F279}">
      <dgm:prSet/>
      <dgm:spPr/>
      <dgm:t>
        <a:bodyPr/>
        <a:lstStyle/>
        <a:p>
          <a:endParaRPr lang="en-US">
            <a:latin typeface="+mj-lt"/>
          </a:endParaRPr>
        </a:p>
      </dgm:t>
    </dgm:pt>
    <dgm:pt modelId="{37AFA753-4FAA-4D14-9716-74DF73499DF4}">
      <dgm:prSet/>
      <dgm:spPr/>
      <dgm:t>
        <a:bodyPr/>
        <a:lstStyle/>
        <a:p>
          <a:r>
            <a:rPr kumimoji="0" lang="en-US" b="1" i="0" u="none" strike="noStrike" cap="none" spc="0" normalizeH="0" baseline="0" noProof="0" dirty="0" smtClean="0">
              <a:ln>
                <a:noFill/>
              </a:ln>
              <a:solidFill>
                <a:srgbClr val="000000"/>
              </a:solidFill>
              <a:effectLst/>
              <a:uLnTx/>
              <a:uFillTx/>
              <a:latin typeface="+mj-lt"/>
              <a:ea typeface="+mn-ea"/>
              <a:cs typeface="+mn-cs"/>
            </a:rPr>
            <a:t>In-Kind</a:t>
          </a:r>
          <a:endParaRPr kumimoji="0" lang="en-US" b="1" i="0" u="none" strike="noStrike" cap="none" spc="0" normalizeH="0" baseline="0" noProof="0" dirty="0">
            <a:ln>
              <a:noFill/>
            </a:ln>
            <a:solidFill>
              <a:srgbClr val="000000"/>
            </a:solidFill>
            <a:effectLst/>
            <a:uLnTx/>
            <a:uFillTx/>
            <a:latin typeface="+mj-lt"/>
            <a:ea typeface="+mn-ea"/>
            <a:cs typeface="+mn-cs"/>
          </a:endParaRPr>
        </a:p>
      </dgm:t>
    </dgm:pt>
    <dgm:pt modelId="{F6CDDCAE-7CE3-4C88-9079-180919A397BB}" type="parTrans" cxnId="{1A57DA43-5DAC-489A-B8D1-09DC3A44ACC5}">
      <dgm:prSet/>
      <dgm:spPr/>
      <dgm:t>
        <a:bodyPr/>
        <a:lstStyle/>
        <a:p>
          <a:endParaRPr lang="en-US">
            <a:latin typeface="+mj-lt"/>
          </a:endParaRPr>
        </a:p>
      </dgm:t>
    </dgm:pt>
    <dgm:pt modelId="{1DEFFCB1-0E05-4EDD-93CC-528C6584656A}" type="sibTrans" cxnId="{1A57DA43-5DAC-489A-B8D1-09DC3A44ACC5}">
      <dgm:prSet/>
      <dgm:spPr/>
      <dgm:t>
        <a:bodyPr/>
        <a:lstStyle/>
        <a:p>
          <a:endParaRPr lang="en-US">
            <a:latin typeface="+mj-lt"/>
          </a:endParaRPr>
        </a:p>
      </dgm:t>
    </dgm:pt>
    <dgm:pt modelId="{0F8E56BA-6310-4564-AEB6-537B7760FEDA}" type="pres">
      <dgm:prSet presAssocID="{950BB5AF-7572-4799-ADFD-CD19F1B57414}" presName="Name0" presStyleCnt="0">
        <dgm:presLayoutVars>
          <dgm:dir/>
          <dgm:animLvl val="lvl"/>
          <dgm:resizeHandles val="exact"/>
        </dgm:presLayoutVars>
      </dgm:prSet>
      <dgm:spPr/>
      <dgm:t>
        <a:bodyPr/>
        <a:lstStyle/>
        <a:p>
          <a:endParaRPr lang="en-US"/>
        </a:p>
      </dgm:t>
    </dgm:pt>
    <dgm:pt modelId="{A1E377B7-2D09-4D09-B02F-A0502B6975F4}" type="pres">
      <dgm:prSet presAssocID="{22594147-CC57-4079-8381-5DDFD1051804}" presName="composite" presStyleCnt="0"/>
      <dgm:spPr/>
    </dgm:pt>
    <dgm:pt modelId="{F7CB816C-9F4C-4993-8D94-F9BC3A84C642}" type="pres">
      <dgm:prSet presAssocID="{22594147-CC57-4079-8381-5DDFD1051804}" presName="parTx" presStyleLbl="alignNode1" presStyleIdx="0" presStyleCnt="4">
        <dgm:presLayoutVars>
          <dgm:chMax val="0"/>
          <dgm:chPref val="0"/>
          <dgm:bulletEnabled val="1"/>
        </dgm:presLayoutVars>
      </dgm:prSet>
      <dgm:spPr/>
      <dgm:t>
        <a:bodyPr/>
        <a:lstStyle/>
        <a:p>
          <a:endParaRPr lang="en-US"/>
        </a:p>
      </dgm:t>
    </dgm:pt>
    <dgm:pt modelId="{869398F0-0C8D-48E7-AE5B-22CDBA7FB993}" type="pres">
      <dgm:prSet presAssocID="{22594147-CC57-4079-8381-5DDFD1051804}" presName="desTx" presStyleLbl="alignAccFollowNode1" presStyleIdx="0" presStyleCnt="4">
        <dgm:presLayoutVars>
          <dgm:bulletEnabled val="1"/>
        </dgm:presLayoutVars>
      </dgm:prSet>
      <dgm:spPr/>
      <dgm:t>
        <a:bodyPr/>
        <a:lstStyle/>
        <a:p>
          <a:endParaRPr lang="en-US"/>
        </a:p>
      </dgm:t>
    </dgm:pt>
    <dgm:pt modelId="{50E74004-CE92-4053-81E4-0A7BDB059AA8}" type="pres">
      <dgm:prSet presAssocID="{FAB94C9B-A422-4644-B228-8ED0D01EB4A4}" presName="space" presStyleCnt="0"/>
      <dgm:spPr/>
    </dgm:pt>
    <dgm:pt modelId="{23BCABB4-DB4A-4937-A368-63B20071DA24}" type="pres">
      <dgm:prSet presAssocID="{C57261E8-2E6C-470F-8233-875BC393CA6C}" presName="composite" presStyleCnt="0"/>
      <dgm:spPr/>
    </dgm:pt>
    <dgm:pt modelId="{1BC78B8D-B15C-449E-8B74-5F70E916ADE9}" type="pres">
      <dgm:prSet presAssocID="{C57261E8-2E6C-470F-8233-875BC393CA6C}" presName="parTx" presStyleLbl="alignNode1" presStyleIdx="1" presStyleCnt="4">
        <dgm:presLayoutVars>
          <dgm:chMax val="0"/>
          <dgm:chPref val="0"/>
          <dgm:bulletEnabled val="1"/>
        </dgm:presLayoutVars>
      </dgm:prSet>
      <dgm:spPr/>
      <dgm:t>
        <a:bodyPr/>
        <a:lstStyle/>
        <a:p>
          <a:endParaRPr lang="en-US"/>
        </a:p>
      </dgm:t>
    </dgm:pt>
    <dgm:pt modelId="{221B26F3-710C-44AC-83B6-7F7F9493118B}" type="pres">
      <dgm:prSet presAssocID="{C57261E8-2E6C-470F-8233-875BC393CA6C}" presName="desTx" presStyleLbl="alignAccFollowNode1" presStyleIdx="1" presStyleCnt="4">
        <dgm:presLayoutVars>
          <dgm:bulletEnabled val="1"/>
        </dgm:presLayoutVars>
      </dgm:prSet>
      <dgm:spPr/>
      <dgm:t>
        <a:bodyPr/>
        <a:lstStyle/>
        <a:p>
          <a:endParaRPr lang="en-US"/>
        </a:p>
      </dgm:t>
    </dgm:pt>
    <dgm:pt modelId="{38EF7729-3331-4009-B912-4F20BCC10C62}" type="pres">
      <dgm:prSet presAssocID="{59AA698E-C51B-47EB-9D13-D088832B3882}" presName="space" presStyleCnt="0"/>
      <dgm:spPr/>
    </dgm:pt>
    <dgm:pt modelId="{B89DC62E-231D-415C-9479-E99AC57B8AEF}" type="pres">
      <dgm:prSet presAssocID="{CAAAF524-E663-4777-9DA6-B0AA9A0CD1D0}" presName="composite" presStyleCnt="0"/>
      <dgm:spPr/>
    </dgm:pt>
    <dgm:pt modelId="{541F51F5-7C73-47F9-B636-13F6F5FC93F1}" type="pres">
      <dgm:prSet presAssocID="{CAAAF524-E663-4777-9DA6-B0AA9A0CD1D0}" presName="parTx" presStyleLbl="alignNode1" presStyleIdx="2" presStyleCnt="4">
        <dgm:presLayoutVars>
          <dgm:chMax val="0"/>
          <dgm:chPref val="0"/>
          <dgm:bulletEnabled val="1"/>
        </dgm:presLayoutVars>
      </dgm:prSet>
      <dgm:spPr/>
      <dgm:t>
        <a:bodyPr/>
        <a:lstStyle/>
        <a:p>
          <a:endParaRPr lang="en-US"/>
        </a:p>
      </dgm:t>
    </dgm:pt>
    <dgm:pt modelId="{B9B285D5-9FB8-4DE0-86CC-DC3408D55058}" type="pres">
      <dgm:prSet presAssocID="{CAAAF524-E663-4777-9DA6-B0AA9A0CD1D0}" presName="desTx" presStyleLbl="alignAccFollowNode1" presStyleIdx="2" presStyleCnt="4">
        <dgm:presLayoutVars>
          <dgm:bulletEnabled val="1"/>
        </dgm:presLayoutVars>
      </dgm:prSet>
      <dgm:spPr/>
      <dgm:t>
        <a:bodyPr/>
        <a:lstStyle/>
        <a:p>
          <a:endParaRPr lang="en-US"/>
        </a:p>
      </dgm:t>
    </dgm:pt>
    <dgm:pt modelId="{897B48F2-C15E-401E-84BB-54C5D65E44A3}" type="pres">
      <dgm:prSet presAssocID="{670B6D83-A464-441A-8B1D-610371601782}" presName="space" presStyleCnt="0"/>
      <dgm:spPr/>
    </dgm:pt>
    <dgm:pt modelId="{D43946D6-DF9A-456D-B3A8-BAAA08081EFD}" type="pres">
      <dgm:prSet presAssocID="{37AFA753-4FAA-4D14-9716-74DF73499DF4}" presName="composite" presStyleCnt="0"/>
      <dgm:spPr/>
    </dgm:pt>
    <dgm:pt modelId="{83A95B74-1878-45F7-ACAE-EF3EFD8E5A3B}" type="pres">
      <dgm:prSet presAssocID="{37AFA753-4FAA-4D14-9716-74DF73499DF4}" presName="parTx" presStyleLbl="alignNode1" presStyleIdx="3" presStyleCnt="4">
        <dgm:presLayoutVars>
          <dgm:chMax val="0"/>
          <dgm:chPref val="0"/>
          <dgm:bulletEnabled val="1"/>
        </dgm:presLayoutVars>
      </dgm:prSet>
      <dgm:spPr/>
      <dgm:t>
        <a:bodyPr/>
        <a:lstStyle/>
        <a:p>
          <a:endParaRPr lang="en-US"/>
        </a:p>
      </dgm:t>
    </dgm:pt>
    <dgm:pt modelId="{D15BB20B-6A61-4063-B19A-BB53E7834BBC}" type="pres">
      <dgm:prSet presAssocID="{37AFA753-4FAA-4D14-9716-74DF73499DF4}" presName="desTx" presStyleLbl="alignAccFollowNode1" presStyleIdx="3" presStyleCnt="4">
        <dgm:presLayoutVars>
          <dgm:bulletEnabled val="1"/>
        </dgm:presLayoutVars>
      </dgm:prSet>
      <dgm:spPr/>
      <dgm:t>
        <a:bodyPr/>
        <a:lstStyle/>
        <a:p>
          <a:endParaRPr lang="en-US"/>
        </a:p>
      </dgm:t>
    </dgm:pt>
  </dgm:ptLst>
  <dgm:cxnLst>
    <dgm:cxn modelId="{8E0928E1-8A98-4529-B8EF-70E1998D4BF7}" srcId="{950BB5AF-7572-4799-ADFD-CD19F1B57414}" destId="{C57261E8-2E6C-470F-8233-875BC393CA6C}" srcOrd="1" destOrd="0" parTransId="{C646F26C-DA23-487B-A7D0-FA33E823B5E5}" sibTransId="{59AA698E-C51B-47EB-9D13-D088832B3882}"/>
    <dgm:cxn modelId="{E4B3114D-FDEA-43FE-8F53-642DE6B3B43F}" type="presOf" srcId="{982A7FBE-ED9B-4F2A-B893-EE36F192313C}" destId="{869398F0-0C8D-48E7-AE5B-22CDBA7FB993}" srcOrd="0" destOrd="0" presId="urn:microsoft.com/office/officeart/2005/8/layout/hList1"/>
    <dgm:cxn modelId="{C48DCA97-0C92-4AEF-87AE-03E8AD37A793}" type="presOf" srcId="{950BB5AF-7572-4799-ADFD-CD19F1B57414}" destId="{0F8E56BA-6310-4564-AEB6-537B7760FEDA}" srcOrd="0" destOrd="0" presId="urn:microsoft.com/office/officeart/2005/8/layout/hList1"/>
    <dgm:cxn modelId="{55B7C35A-B5FC-4A4A-BEA1-E2910419ADE8}" type="presOf" srcId="{CAAAF524-E663-4777-9DA6-B0AA9A0CD1D0}" destId="{541F51F5-7C73-47F9-B636-13F6F5FC93F1}" srcOrd="0" destOrd="0" presId="urn:microsoft.com/office/officeart/2005/8/layout/hList1"/>
    <dgm:cxn modelId="{662F3A75-34AA-45C1-8DC4-8C5C751E7C24}" srcId="{C57261E8-2E6C-470F-8233-875BC393CA6C}" destId="{1DFA2A01-826D-405E-BF8B-B519B5E28C5D}" srcOrd="0" destOrd="0" parTransId="{061A084F-B39F-4516-9C40-BE4F32424F40}" sibTransId="{07DC383F-EF72-4EA2-9532-1130135A95E7}"/>
    <dgm:cxn modelId="{EE418B70-3589-4993-8832-DD7B3D13F279}" srcId="{37AFA753-4FAA-4D14-9716-74DF73499DF4}" destId="{725C52D3-3CFF-4A33-A54E-7FDC7AA31770}" srcOrd="0" destOrd="0" parTransId="{762708B4-B53D-48AB-90ED-6A0F4E6F6808}" sibTransId="{DB184D20-32DD-4438-A36E-EC4DE58A4984}"/>
    <dgm:cxn modelId="{E7BDDC45-41EB-43D4-8426-4D572B862F36}" type="presOf" srcId="{37AFA753-4FAA-4D14-9716-74DF73499DF4}" destId="{83A95B74-1878-45F7-ACAE-EF3EFD8E5A3B}" srcOrd="0" destOrd="0" presId="urn:microsoft.com/office/officeart/2005/8/layout/hList1"/>
    <dgm:cxn modelId="{B6E44E21-C8AA-4D5C-BE26-F03C9C4A2DEE}" srcId="{22594147-CC57-4079-8381-5DDFD1051804}" destId="{982A7FBE-ED9B-4F2A-B893-EE36F192313C}" srcOrd="0" destOrd="0" parTransId="{C5CAEFCB-49E9-4AB1-8EAD-037FC3FEF5CD}" sibTransId="{E214F863-DF06-4AF5-90AF-C1F8541C1CD7}"/>
    <dgm:cxn modelId="{CC576B58-190E-4821-9BE5-12AD80851003}" type="presOf" srcId="{8D197D58-9B09-4AD3-8B26-934F53618F64}" destId="{B9B285D5-9FB8-4DE0-86CC-DC3408D55058}" srcOrd="0" destOrd="0" presId="urn:microsoft.com/office/officeart/2005/8/layout/hList1"/>
    <dgm:cxn modelId="{88DE25E0-FB1D-44D8-967A-FB036F9F6C1B}" type="presOf" srcId="{1DFA2A01-826D-405E-BF8B-B519B5E28C5D}" destId="{221B26F3-710C-44AC-83B6-7F7F9493118B}" srcOrd="0" destOrd="0" presId="urn:microsoft.com/office/officeart/2005/8/layout/hList1"/>
    <dgm:cxn modelId="{1A57DA43-5DAC-489A-B8D1-09DC3A44ACC5}" srcId="{950BB5AF-7572-4799-ADFD-CD19F1B57414}" destId="{37AFA753-4FAA-4D14-9716-74DF73499DF4}" srcOrd="3" destOrd="0" parTransId="{F6CDDCAE-7CE3-4C88-9079-180919A397BB}" sibTransId="{1DEFFCB1-0E05-4EDD-93CC-528C6584656A}"/>
    <dgm:cxn modelId="{99FFE18A-E61F-4DEC-8C88-1651D333843C}" srcId="{950BB5AF-7572-4799-ADFD-CD19F1B57414}" destId="{22594147-CC57-4079-8381-5DDFD1051804}" srcOrd="0" destOrd="0" parTransId="{B825CB69-4FCE-417F-90D0-EBC66C6F6E37}" sibTransId="{FAB94C9B-A422-4644-B228-8ED0D01EB4A4}"/>
    <dgm:cxn modelId="{4AF3F6CF-4416-478E-A074-A8FC270FB213}" type="presOf" srcId="{725C52D3-3CFF-4A33-A54E-7FDC7AA31770}" destId="{D15BB20B-6A61-4063-B19A-BB53E7834BBC}" srcOrd="0" destOrd="0" presId="urn:microsoft.com/office/officeart/2005/8/layout/hList1"/>
    <dgm:cxn modelId="{D5B3F93C-CADA-4A2E-B811-03EFFD9E04CD}" srcId="{CAAAF524-E663-4777-9DA6-B0AA9A0CD1D0}" destId="{8D197D58-9B09-4AD3-8B26-934F53618F64}" srcOrd="0" destOrd="0" parTransId="{B58ACE6A-4E10-426C-91C4-93975A358F5D}" sibTransId="{8CCF639C-13EE-4195-B292-B860B4CA1100}"/>
    <dgm:cxn modelId="{70B7C884-C278-4EF4-A6E8-C2AA81128569}" srcId="{950BB5AF-7572-4799-ADFD-CD19F1B57414}" destId="{CAAAF524-E663-4777-9DA6-B0AA9A0CD1D0}" srcOrd="2" destOrd="0" parTransId="{FA6B7A38-1769-4E27-9D92-9166911C6A19}" sibTransId="{670B6D83-A464-441A-8B1D-610371601782}"/>
    <dgm:cxn modelId="{1EDECC61-D6B9-42FB-A2A6-4824F32847CF}" type="presOf" srcId="{C57261E8-2E6C-470F-8233-875BC393CA6C}" destId="{1BC78B8D-B15C-449E-8B74-5F70E916ADE9}" srcOrd="0" destOrd="0" presId="urn:microsoft.com/office/officeart/2005/8/layout/hList1"/>
    <dgm:cxn modelId="{A98374D0-4A85-4BC1-8887-CB51E2DB80F1}" type="presOf" srcId="{22594147-CC57-4079-8381-5DDFD1051804}" destId="{F7CB816C-9F4C-4993-8D94-F9BC3A84C642}" srcOrd="0" destOrd="0" presId="urn:microsoft.com/office/officeart/2005/8/layout/hList1"/>
    <dgm:cxn modelId="{0937DDF4-CB5F-4093-9EF7-BCD2838676EF}" type="presParOf" srcId="{0F8E56BA-6310-4564-AEB6-537B7760FEDA}" destId="{A1E377B7-2D09-4D09-B02F-A0502B6975F4}" srcOrd="0" destOrd="0" presId="urn:microsoft.com/office/officeart/2005/8/layout/hList1"/>
    <dgm:cxn modelId="{6BC29017-9B47-4130-9F05-5BFE084FAD81}" type="presParOf" srcId="{A1E377B7-2D09-4D09-B02F-A0502B6975F4}" destId="{F7CB816C-9F4C-4993-8D94-F9BC3A84C642}" srcOrd="0" destOrd="0" presId="urn:microsoft.com/office/officeart/2005/8/layout/hList1"/>
    <dgm:cxn modelId="{EA4E7406-A7F0-47E3-B67F-18BB24DEF838}" type="presParOf" srcId="{A1E377B7-2D09-4D09-B02F-A0502B6975F4}" destId="{869398F0-0C8D-48E7-AE5B-22CDBA7FB993}" srcOrd="1" destOrd="0" presId="urn:microsoft.com/office/officeart/2005/8/layout/hList1"/>
    <dgm:cxn modelId="{2DC59ADA-B9B7-4FCF-9861-C3AE1A5DD767}" type="presParOf" srcId="{0F8E56BA-6310-4564-AEB6-537B7760FEDA}" destId="{50E74004-CE92-4053-81E4-0A7BDB059AA8}" srcOrd="1" destOrd="0" presId="urn:microsoft.com/office/officeart/2005/8/layout/hList1"/>
    <dgm:cxn modelId="{AB95839B-50EC-4ACF-9D58-D3CE51C2C90E}" type="presParOf" srcId="{0F8E56BA-6310-4564-AEB6-537B7760FEDA}" destId="{23BCABB4-DB4A-4937-A368-63B20071DA24}" srcOrd="2" destOrd="0" presId="urn:microsoft.com/office/officeart/2005/8/layout/hList1"/>
    <dgm:cxn modelId="{C69666E1-66DB-472B-861A-ED69A8C9F50A}" type="presParOf" srcId="{23BCABB4-DB4A-4937-A368-63B20071DA24}" destId="{1BC78B8D-B15C-449E-8B74-5F70E916ADE9}" srcOrd="0" destOrd="0" presId="urn:microsoft.com/office/officeart/2005/8/layout/hList1"/>
    <dgm:cxn modelId="{3D71ED95-020A-4CDD-8F3C-5E69B7D08100}" type="presParOf" srcId="{23BCABB4-DB4A-4937-A368-63B20071DA24}" destId="{221B26F3-710C-44AC-83B6-7F7F9493118B}" srcOrd="1" destOrd="0" presId="urn:microsoft.com/office/officeart/2005/8/layout/hList1"/>
    <dgm:cxn modelId="{22F7A532-93B3-4D24-8C63-9BCE4ED7999F}" type="presParOf" srcId="{0F8E56BA-6310-4564-AEB6-537B7760FEDA}" destId="{38EF7729-3331-4009-B912-4F20BCC10C62}" srcOrd="3" destOrd="0" presId="urn:microsoft.com/office/officeart/2005/8/layout/hList1"/>
    <dgm:cxn modelId="{55B21F7C-6C00-4C93-8732-1CFE54C9D9BD}" type="presParOf" srcId="{0F8E56BA-6310-4564-AEB6-537B7760FEDA}" destId="{B89DC62E-231D-415C-9479-E99AC57B8AEF}" srcOrd="4" destOrd="0" presId="urn:microsoft.com/office/officeart/2005/8/layout/hList1"/>
    <dgm:cxn modelId="{2FA0EF19-22E0-4444-A059-DBFBFD8BE222}" type="presParOf" srcId="{B89DC62E-231D-415C-9479-E99AC57B8AEF}" destId="{541F51F5-7C73-47F9-B636-13F6F5FC93F1}" srcOrd="0" destOrd="0" presId="urn:microsoft.com/office/officeart/2005/8/layout/hList1"/>
    <dgm:cxn modelId="{85CF5F7A-3384-4FE3-9DBA-6B0D416A43B7}" type="presParOf" srcId="{B89DC62E-231D-415C-9479-E99AC57B8AEF}" destId="{B9B285D5-9FB8-4DE0-86CC-DC3408D55058}" srcOrd="1" destOrd="0" presId="urn:microsoft.com/office/officeart/2005/8/layout/hList1"/>
    <dgm:cxn modelId="{B39FC25F-434A-4D2A-AFFE-B1A3F5A50A39}" type="presParOf" srcId="{0F8E56BA-6310-4564-AEB6-537B7760FEDA}" destId="{897B48F2-C15E-401E-84BB-54C5D65E44A3}" srcOrd="5" destOrd="0" presId="urn:microsoft.com/office/officeart/2005/8/layout/hList1"/>
    <dgm:cxn modelId="{656A1DE4-A8D5-4ECC-A08C-E74E86CDBFB5}" type="presParOf" srcId="{0F8E56BA-6310-4564-AEB6-537B7760FEDA}" destId="{D43946D6-DF9A-456D-B3A8-BAAA08081EFD}" srcOrd="6" destOrd="0" presId="urn:microsoft.com/office/officeart/2005/8/layout/hList1"/>
    <dgm:cxn modelId="{9E07139E-B075-4DED-8AE5-ED5A08885CAC}" type="presParOf" srcId="{D43946D6-DF9A-456D-B3A8-BAAA08081EFD}" destId="{83A95B74-1878-45F7-ACAE-EF3EFD8E5A3B}" srcOrd="0" destOrd="0" presId="urn:microsoft.com/office/officeart/2005/8/layout/hList1"/>
    <dgm:cxn modelId="{2F3FF19D-EC9F-4B0B-B500-F90BEB11787D}" type="presParOf" srcId="{D43946D6-DF9A-456D-B3A8-BAAA08081EFD}" destId="{D15BB20B-6A61-4063-B19A-BB53E7834B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8833B3-249F-4E37-AEB0-B27E2ADB6FC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0F4C930-711E-4F9B-9FB6-38D475A7D067}">
      <dgm:prSet phldrT="[Text]"/>
      <dgm:spPr>
        <a:solidFill>
          <a:schemeClr val="accent2">
            <a:lumMod val="60000"/>
            <a:lumOff val="40000"/>
          </a:schemeClr>
        </a:solidFill>
      </dgm:spPr>
      <dgm:t>
        <a:bodyPr/>
        <a:lstStyle/>
        <a:p>
          <a:r>
            <a:rPr lang="en-US" b="1" dirty="0" smtClean="0"/>
            <a:t>Solicitation</a:t>
          </a:r>
          <a:endParaRPr lang="en-US" b="1" dirty="0"/>
        </a:p>
      </dgm:t>
    </dgm:pt>
    <dgm:pt modelId="{6A99EDBB-3470-4212-88EC-682C8EB0A35B}" type="parTrans" cxnId="{C65F6360-828A-45F4-A4A8-A4B0949BB868}">
      <dgm:prSet/>
      <dgm:spPr/>
      <dgm:t>
        <a:bodyPr/>
        <a:lstStyle/>
        <a:p>
          <a:endParaRPr lang="en-US" b="1"/>
        </a:p>
      </dgm:t>
    </dgm:pt>
    <dgm:pt modelId="{3E9CE75E-5706-49C1-B9DA-664934691CF7}" type="sibTrans" cxnId="{C65F6360-828A-45F4-A4A8-A4B0949BB868}">
      <dgm:prSet/>
      <dgm:spPr/>
      <dgm:t>
        <a:bodyPr/>
        <a:lstStyle/>
        <a:p>
          <a:endParaRPr lang="en-US" b="1"/>
        </a:p>
      </dgm:t>
    </dgm:pt>
    <dgm:pt modelId="{835CAEBD-B3D0-4DD1-A8E0-DA4B16BE2A31}">
      <dgm:prSet phldrT="[Text]"/>
      <dgm:spPr>
        <a:solidFill>
          <a:schemeClr val="accent2">
            <a:lumMod val="60000"/>
            <a:lumOff val="40000"/>
          </a:schemeClr>
        </a:solidFill>
      </dgm:spPr>
      <dgm:t>
        <a:bodyPr/>
        <a:lstStyle/>
        <a:p>
          <a:r>
            <a:rPr lang="en-US" b="1" dirty="0" smtClean="0"/>
            <a:t>Evaluation</a:t>
          </a:r>
          <a:endParaRPr lang="en-US" b="1" dirty="0"/>
        </a:p>
      </dgm:t>
    </dgm:pt>
    <dgm:pt modelId="{AAB30294-10CD-4CED-8F9F-31061DBD8209}" type="parTrans" cxnId="{8A5C98DC-8225-4383-9575-C0EFC7C265AE}">
      <dgm:prSet/>
      <dgm:spPr/>
      <dgm:t>
        <a:bodyPr/>
        <a:lstStyle/>
        <a:p>
          <a:endParaRPr lang="en-US" b="1"/>
        </a:p>
      </dgm:t>
    </dgm:pt>
    <dgm:pt modelId="{E72FC97C-57BA-46B2-AA5E-3602E605281F}" type="sibTrans" cxnId="{8A5C98DC-8225-4383-9575-C0EFC7C265AE}">
      <dgm:prSet/>
      <dgm:spPr/>
      <dgm:t>
        <a:bodyPr/>
        <a:lstStyle/>
        <a:p>
          <a:endParaRPr lang="en-US" b="1"/>
        </a:p>
      </dgm:t>
    </dgm:pt>
    <dgm:pt modelId="{C6FF99A1-6796-44AC-ABE8-27B3FF8DEC24}">
      <dgm:prSet phldrT="[Text]"/>
      <dgm:spPr>
        <a:solidFill>
          <a:schemeClr val="accent2">
            <a:lumMod val="60000"/>
            <a:lumOff val="40000"/>
          </a:schemeClr>
        </a:solidFill>
      </dgm:spPr>
      <dgm:t>
        <a:bodyPr/>
        <a:lstStyle/>
        <a:p>
          <a:r>
            <a:rPr lang="en-US" b="1" dirty="0" smtClean="0"/>
            <a:t>Pre-award Assessment</a:t>
          </a:r>
          <a:endParaRPr lang="en-US" b="1" dirty="0"/>
        </a:p>
      </dgm:t>
    </dgm:pt>
    <dgm:pt modelId="{7C7F8526-D366-4AB6-8C7C-FAB0FFE3788E}" type="parTrans" cxnId="{C38B8279-D2B0-47EC-AACB-DC7631E07ABC}">
      <dgm:prSet/>
      <dgm:spPr/>
      <dgm:t>
        <a:bodyPr/>
        <a:lstStyle/>
        <a:p>
          <a:endParaRPr lang="en-US" b="1"/>
        </a:p>
      </dgm:t>
    </dgm:pt>
    <dgm:pt modelId="{E4D381EB-CC39-4C9B-9C30-95FAFEF684B7}" type="sibTrans" cxnId="{C38B8279-D2B0-47EC-AACB-DC7631E07ABC}">
      <dgm:prSet/>
      <dgm:spPr/>
      <dgm:t>
        <a:bodyPr/>
        <a:lstStyle/>
        <a:p>
          <a:endParaRPr lang="en-US" b="1"/>
        </a:p>
      </dgm:t>
    </dgm:pt>
    <dgm:pt modelId="{8299B162-B571-4254-B66D-52FD003D38BB}">
      <dgm:prSet phldrT="[Text]"/>
      <dgm:spPr>
        <a:solidFill>
          <a:schemeClr val="accent2">
            <a:lumMod val="60000"/>
            <a:lumOff val="40000"/>
          </a:schemeClr>
        </a:solidFill>
      </dgm:spPr>
      <dgm:t>
        <a:bodyPr/>
        <a:lstStyle/>
        <a:p>
          <a:r>
            <a:rPr lang="en-US" b="1" dirty="0" smtClean="0"/>
            <a:t>Award</a:t>
          </a:r>
          <a:endParaRPr lang="en-US" b="1" dirty="0"/>
        </a:p>
      </dgm:t>
    </dgm:pt>
    <dgm:pt modelId="{2CEB0B00-FB7D-44F3-A00F-594965AFA1B7}" type="parTrans" cxnId="{7AAFE19F-C4EC-4CAC-8B6F-4D6F5FBC3497}">
      <dgm:prSet/>
      <dgm:spPr/>
      <dgm:t>
        <a:bodyPr/>
        <a:lstStyle/>
        <a:p>
          <a:endParaRPr lang="en-US" b="1"/>
        </a:p>
      </dgm:t>
    </dgm:pt>
    <dgm:pt modelId="{59299483-47A6-4362-85FF-944CA600A168}" type="sibTrans" cxnId="{7AAFE19F-C4EC-4CAC-8B6F-4D6F5FBC3497}">
      <dgm:prSet/>
      <dgm:spPr/>
      <dgm:t>
        <a:bodyPr/>
        <a:lstStyle/>
        <a:p>
          <a:endParaRPr lang="en-US" b="1"/>
        </a:p>
      </dgm:t>
    </dgm:pt>
    <dgm:pt modelId="{4BE47083-E66F-42A0-A398-7F2E3BC785AB}">
      <dgm:prSet phldrT="[Text]"/>
      <dgm:spPr>
        <a:solidFill>
          <a:schemeClr val="accent2">
            <a:lumMod val="60000"/>
            <a:lumOff val="40000"/>
          </a:schemeClr>
        </a:solidFill>
      </dgm:spPr>
      <dgm:t>
        <a:bodyPr/>
        <a:lstStyle/>
        <a:p>
          <a:r>
            <a:rPr lang="en-US" b="1" dirty="0" smtClean="0"/>
            <a:t>Close-out</a:t>
          </a:r>
          <a:endParaRPr lang="en-US" b="1" dirty="0"/>
        </a:p>
      </dgm:t>
    </dgm:pt>
    <dgm:pt modelId="{FBE7B20A-7804-46A6-A639-0F9E1FC071B8}" type="parTrans" cxnId="{3F374235-A5F1-4CE6-9BF5-C13C4E4CB20D}">
      <dgm:prSet/>
      <dgm:spPr/>
      <dgm:t>
        <a:bodyPr/>
        <a:lstStyle/>
        <a:p>
          <a:endParaRPr lang="en-US" b="1"/>
        </a:p>
      </dgm:t>
    </dgm:pt>
    <dgm:pt modelId="{45B7E328-E2C7-4A61-99D2-A73240DD8BCC}" type="sibTrans" cxnId="{3F374235-A5F1-4CE6-9BF5-C13C4E4CB20D}">
      <dgm:prSet/>
      <dgm:spPr/>
      <dgm:t>
        <a:bodyPr/>
        <a:lstStyle/>
        <a:p>
          <a:endParaRPr lang="en-US" b="1"/>
        </a:p>
      </dgm:t>
    </dgm:pt>
    <dgm:pt modelId="{E9B59839-2AE3-4D26-872B-7AE5BF9DFA3B}">
      <dgm:prSet phldrT="[Text]"/>
      <dgm:spPr>
        <a:solidFill>
          <a:schemeClr val="accent2">
            <a:lumMod val="60000"/>
            <a:lumOff val="40000"/>
          </a:schemeClr>
        </a:solidFill>
      </dgm:spPr>
      <dgm:t>
        <a:bodyPr/>
        <a:lstStyle/>
        <a:p>
          <a:r>
            <a:rPr lang="en-US" b="1" dirty="0" smtClean="0"/>
            <a:t>Implementation</a:t>
          </a:r>
          <a:endParaRPr lang="en-US" b="1" dirty="0"/>
        </a:p>
      </dgm:t>
    </dgm:pt>
    <dgm:pt modelId="{B405EDAF-647C-483E-8709-7E60F1949D4C}" type="parTrans" cxnId="{209A123A-C55A-45D8-B90A-BC75439ABE0A}">
      <dgm:prSet/>
      <dgm:spPr/>
      <dgm:t>
        <a:bodyPr/>
        <a:lstStyle/>
        <a:p>
          <a:endParaRPr lang="en-US" b="1"/>
        </a:p>
      </dgm:t>
    </dgm:pt>
    <dgm:pt modelId="{F13379FE-7AB5-479C-81D5-F26B3F90EBED}" type="sibTrans" cxnId="{209A123A-C55A-45D8-B90A-BC75439ABE0A}">
      <dgm:prSet/>
      <dgm:spPr/>
      <dgm:t>
        <a:bodyPr/>
        <a:lstStyle/>
        <a:p>
          <a:endParaRPr lang="en-US" b="1"/>
        </a:p>
      </dgm:t>
    </dgm:pt>
    <dgm:pt modelId="{1C485057-DF01-42BC-BF5A-ED52D782F8A7}">
      <dgm:prSet phldrT="[Text]"/>
      <dgm:spPr>
        <a:solidFill>
          <a:schemeClr val="accent2">
            <a:lumMod val="60000"/>
            <a:lumOff val="40000"/>
          </a:schemeClr>
        </a:solidFill>
      </dgm:spPr>
      <dgm:t>
        <a:bodyPr/>
        <a:lstStyle/>
        <a:p>
          <a:r>
            <a:rPr lang="en-US" b="1" dirty="0" smtClean="0"/>
            <a:t>Negotiations</a:t>
          </a:r>
          <a:endParaRPr lang="en-US" b="1" dirty="0"/>
        </a:p>
      </dgm:t>
    </dgm:pt>
    <dgm:pt modelId="{636E4B4D-F7C9-41F9-AA51-F1D2BE561C88}" type="parTrans" cxnId="{839B543C-C4E1-4672-B72D-0826638E5A39}">
      <dgm:prSet/>
      <dgm:spPr/>
      <dgm:t>
        <a:bodyPr/>
        <a:lstStyle/>
        <a:p>
          <a:endParaRPr lang="en-US" b="1"/>
        </a:p>
      </dgm:t>
    </dgm:pt>
    <dgm:pt modelId="{62605452-0660-4F42-ABB8-396EE5964758}" type="sibTrans" cxnId="{839B543C-C4E1-4672-B72D-0826638E5A39}">
      <dgm:prSet/>
      <dgm:spPr/>
      <dgm:t>
        <a:bodyPr/>
        <a:lstStyle/>
        <a:p>
          <a:endParaRPr lang="en-US" b="1"/>
        </a:p>
      </dgm:t>
    </dgm:pt>
    <dgm:pt modelId="{FDC52E64-456F-4AA7-B7E0-75EA6BB5291F}" type="pres">
      <dgm:prSet presAssocID="{DB8833B3-249F-4E37-AEB0-B27E2ADB6FC8}" presName="Name0" presStyleCnt="0">
        <dgm:presLayoutVars>
          <dgm:dir/>
          <dgm:resizeHandles val="exact"/>
        </dgm:presLayoutVars>
      </dgm:prSet>
      <dgm:spPr/>
      <dgm:t>
        <a:bodyPr/>
        <a:lstStyle/>
        <a:p>
          <a:endParaRPr lang="en-US"/>
        </a:p>
      </dgm:t>
    </dgm:pt>
    <dgm:pt modelId="{880B5DA0-6279-4C67-8803-3BFE4EB72158}" type="pres">
      <dgm:prSet presAssocID="{DB8833B3-249F-4E37-AEB0-B27E2ADB6FC8}" presName="cycle" presStyleCnt="0"/>
      <dgm:spPr/>
    </dgm:pt>
    <dgm:pt modelId="{40A1E6F9-FE4B-4AC0-9D86-510FCE28DEC4}" type="pres">
      <dgm:prSet presAssocID="{80F4C930-711E-4F9B-9FB6-38D475A7D067}" presName="nodeFirstNode" presStyleLbl="node1" presStyleIdx="0" presStyleCnt="7" custRadScaleRad="100099">
        <dgm:presLayoutVars>
          <dgm:bulletEnabled val="1"/>
        </dgm:presLayoutVars>
      </dgm:prSet>
      <dgm:spPr/>
      <dgm:t>
        <a:bodyPr/>
        <a:lstStyle/>
        <a:p>
          <a:endParaRPr lang="en-US"/>
        </a:p>
      </dgm:t>
    </dgm:pt>
    <dgm:pt modelId="{2402B032-53C0-4444-9F45-D01AF5450BBA}" type="pres">
      <dgm:prSet presAssocID="{3E9CE75E-5706-49C1-B9DA-664934691CF7}" presName="sibTransFirstNode" presStyleLbl="bgShp" presStyleIdx="0" presStyleCnt="1"/>
      <dgm:spPr/>
      <dgm:t>
        <a:bodyPr/>
        <a:lstStyle/>
        <a:p>
          <a:endParaRPr lang="en-US"/>
        </a:p>
      </dgm:t>
    </dgm:pt>
    <dgm:pt modelId="{E35F3A80-6574-47AF-8B5E-2D18B34002B5}" type="pres">
      <dgm:prSet presAssocID="{835CAEBD-B3D0-4DD1-A8E0-DA4B16BE2A31}" presName="nodeFollowingNodes" presStyleLbl="node1" presStyleIdx="1" presStyleCnt="7">
        <dgm:presLayoutVars>
          <dgm:bulletEnabled val="1"/>
        </dgm:presLayoutVars>
      </dgm:prSet>
      <dgm:spPr/>
      <dgm:t>
        <a:bodyPr/>
        <a:lstStyle/>
        <a:p>
          <a:endParaRPr lang="en-US"/>
        </a:p>
      </dgm:t>
    </dgm:pt>
    <dgm:pt modelId="{FC2D1124-EDB7-4895-908A-A8F2E4B13042}" type="pres">
      <dgm:prSet presAssocID="{1C485057-DF01-42BC-BF5A-ED52D782F8A7}" presName="nodeFollowingNodes" presStyleLbl="node1" presStyleIdx="2" presStyleCnt="7">
        <dgm:presLayoutVars>
          <dgm:bulletEnabled val="1"/>
        </dgm:presLayoutVars>
      </dgm:prSet>
      <dgm:spPr/>
      <dgm:t>
        <a:bodyPr/>
        <a:lstStyle/>
        <a:p>
          <a:endParaRPr lang="en-US"/>
        </a:p>
      </dgm:t>
    </dgm:pt>
    <dgm:pt modelId="{A4CA75E9-295B-4FC9-AC79-F0499FE761A1}" type="pres">
      <dgm:prSet presAssocID="{C6FF99A1-6796-44AC-ABE8-27B3FF8DEC24}" presName="nodeFollowingNodes" presStyleLbl="node1" presStyleIdx="3" presStyleCnt="7">
        <dgm:presLayoutVars>
          <dgm:bulletEnabled val="1"/>
        </dgm:presLayoutVars>
      </dgm:prSet>
      <dgm:spPr/>
      <dgm:t>
        <a:bodyPr/>
        <a:lstStyle/>
        <a:p>
          <a:endParaRPr lang="en-US"/>
        </a:p>
      </dgm:t>
    </dgm:pt>
    <dgm:pt modelId="{327746F1-2B54-4A53-A2CE-3392A7CC8A22}" type="pres">
      <dgm:prSet presAssocID="{8299B162-B571-4254-B66D-52FD003D38BB}" presName="nodeFollowingNodes" presStyleLbl="node1" presStyleIdx="4" presStyleCnt="7">
        <dgm:presLayoutVars>
          <dgm:bulletEnabled val="1"/>
        </dgm:presLayoutVars>
      </dgm:prSet>
      <dgm:spPr/>
      <dgm:t>
        <a:bodyPr/>
        <a:lstStyle/>
        <a:p>
          <a:endParaRPr lang="en-US"/>
        </a:p>
      </dgm:t>
    </dgm:pt>
    <dgm:pt modelId="{5298D6AA-2FBE-4E14-A2F3-D1A92B3E1A49}" type="pres">
      <dgm:prSet presAssocID="{E9B59839-2AE3-4D26-872B-7AE5BF9DFA3B}" presName="nodeFollowingNodes" presStyleLbl="node1" presStyleIdx="5" presStyleCnt="7">
        <dgm:presLayoutVars>
          <dgm:bulletEnabled val="1"/>
        </dgm:presLayoutVars>
      </dgm:prSet>
      <dgm:spPr/>
      <dgm:t>
        <a:bodyPr/>
        <a:lstStyle/>
        <a:p>
          <a:endParaRPr lang="en-US"/>
        </a:p>
      </dgm:t>
    </dgm:pt>
    <dgm:pt modelId="{F29A6CCA-CA90-423E-8FBE-31A563BE0C6D}" type="pres">
      <dgm:prSet presAssocID="{4BE47083-E66F-42A0-A398-7F2E3BC785AB}" presName="nodeFollowingNodes" presStyleLbl="node1" presStyleIdx="6" presStyleCnt="7">
        <dgm:presLayoutVars>
          <dgm:bulletEnabled val="1"/>
        </dgm:presLayoutVars>
      </dgm:prSet>
      <dgm:spPr/>
      <dgm:t>
        <a:bodyPr/>
        <a:lstStyle/>
        <a:p>
          <a:endParaRPr lang="en-US"/>
        </a:p>
      </dgm:t>
    </dgm:pt>
  </dgm:ptLst>
  <dgm:cxnLst>
    <dgm:cxn modelId="{82EED076-97D3-426D-832F-9FE9ED29C7A8}" type="presOf" srcId="{8299B162-B571-4254-B66D-52FD003D38BB}" destId="{327746F1-2B54-4A53-A2CE-3392A7CC8A22}" srcOrd="0" destOrd="0" presId="urn:microsoft.com/office/officeart/2005/8/layout/cycle3"/>
    <dgm:cxn modelId="{B92894F8-F9F1-4F5A-86AE-87041382C8BE}" type="presOf" srcId="{C6FF99A1-6796-44AC-ABE8-27B3FF8DEC24}" destId="{A4CA75E9-295B-4FC9-AC79-F0499FE761A1}" srcOrd="0" destOrd="0" presId="urn:microsoft.com/office/officeart/2005/8/layout/cycle3"/>
    <dgm:cxn modelId="{184DF529-419D-479D-A716-FF88A1BFA43B}" type="presOf" srcId="{835CAEBD-B3D0-4DD1-A8E0-DA4B16BE2A31}" destId="{E35F3A80-6574-47AF-8B5E-2D18B34002B5}" srcOrd="0" destOrd="0" presId="urn:microsoft.com/office/officeart/2005/8/layout/cycle3"/>
    <dgm:cxn modelId="{98207DBD-0A37-4C98-B532-4CF13F12A457}" type="presOf" srcId="{3E9CE75E-5706-49C1-B9DA-664934691CF7}" destId="{2402B032-53C0-4444-9F45-D01AF5450BBA}" srcOrd="0" destOrd="0" presId="urn:microsoft.com/office/officeart/2005/8/layout/cycle3"/>
    <dgm:cxn modelId="{B2497C14-05E0-4551-AC9F-6A527B1844B2}" type="presOf" srcId="{4BE47083-E66F-42A0-A398-7F2E3BC785AB}" destId="{F29A6CCA-CA90-423E-8FBE-31A563BE0C6D}" srcOrd="0" destOrd="0" presId="urn:microsoft.com/office/officeart/2005/8/layout/cycle3"/>
    <dgm:cxn modelId="{C38B8279-D2B0-47EC-AACB-DC7631E07ABC}" srcId="{DB8833B3-249F-4E37-AEB0-B27E2ADB6FC8}" destId="{C6FF99A1-6796-44AC-ABE8-27B3FF8DEC24}" srcOrd="3" destOrd="0" parTransId="{7C7F8526-D366-4AB6-8C7C-FAB0FFE3788E}" sibTransId="{E4D381EB-CC39-4C9B-9C30-95FAFEF684B7}"/>
    <dgm:cxn modelId="{66917C4B-450F-49A2-BACA-6C4C5EFD7DCB}" type="presOf" srcId="{DB8833B3-249F-4E37-AEB0-B27E2ADB6FC8}" destId="{FDC52E64-456F-4AA7-B7E0-75EA6BB5291F}" srcOrd="0" destOrd="0" presId="urn:microsoft.com/office/officeart/2005/8/layout/cycle3"/>
    <dgm:cxn modelId="{CFAD58AD-03CC-4811-B4E5-5715A02F2092}" type="presOf" srcId="{80F4C930-711E-4F9B-9FB6-38D475A7D067}" destId="{40A1E6F9-FE4B-4AC0-9D86-510FCE28DEC4}" srcOrd="0" destOrd="0" presId="urn:microsoft.com/office/officeart/2005/8/layout/cycle3"/>
    <dgm:cxn modelId="{839B543C-C4E1-4672-B72D-0826638E5A39}" srcId="{DB8833B3-249F-4E37-AEB0-B27E2ADB6FC8}" destId="{1C485057-DF01-42BC-BF5A-ED52D782F8A7}" srcOrd="2" destOrd="0" parTransId="{636E4B4D-F7C9-41F9-AA51-F1D2BE561C88}" sibTransId="{62605452-0660-4F42-ABB8-396EE5964758}"/>
    <dgm:cxn modelId="{3F374235-A5F1-4CE6-9BF5-C13C4E4CB20D}" srcId="{DB8833B3-249F-4E37-AEB0-B27E2ADB6FC8}" destId="{4BE47083-E66F-42A0-A398-7F2E3BC785AB}" srcOrd="6" destOrd="0" parTransId="{FBE7B20A-7804-46A6-A639-0F9E1FC071B8}" sibTransId="{45B7E328-E2C7-4A61-99D2-A73240DD8BCC}"/>
    <dgm:cxn modelId="{DE29606E-0C83-45CD-B011-157B9557752E}" type="presOf" srcId="{1C485057-DF01-42BC-BF5A-ED52D782F8A7}" destId="{FC2D1124-EDB7-4895-908A-A8F2E4B13042}" srcOrd="0" destOrd="0" presId="urn:microsoft.com/office/officeart/2005/8/layout/cycle3"/>
    <dgm:cxn modelId="{C65F6360-828A-45F4-A4A8-A4B0949BB868}" srcId="{DB8833B3-249F-4E37-AEB0-B27E2ADB6FC8}" destId="{80F4C930-711E-4F9B-9FB6-38D475A7D067}" srcOrd="0" destOrd="0" parTransId="{6A99EDBB-3470-4212-88EC-682C8EB0A35B}" sibTransId="{3E9CE75E-5706-49C1-B9DA-664934691CF7}"/>
    <dgm:cxn modelId="{174FE810-9043-4755-B0BF-AF09D9EB2BAF}" type="presOf" srcId="{E9B59839-2AE3-4D26-872B-7AE5BF9DFA3B}" destId="{5298D6AA-2FBE-4E14-A2F3-D1A92B3E1A49}" srcOrd="0" destOrd="0" presId="urn:microsoft.com/office/officeart/2005/8/layout/cycle3"/>
    <dgm:cxn modelId="{7AAFE19F-C4EC-4CAC-8B6F-4D6F5FBC3497}" srcId="{DB8833B3-249F-4E37-AEB0-B27E2ADB6FC8}" destId="{8299B162-B571-4254-B66D-52FD003D38BB}" srcOrd="4" destOrd="0" parTransId="{2CEB0B00-FB7D-44F3-A00F-594965AFA1B7}" sibTransId="{59299483-47A6-4362-85FF-944CA600A168}"/>
    <dgm:cxn modelId="{209A123A-C55A-45D8-B90A-BC75439ABE0A}" srcId="{DB8833B3-249F-4E37-AEB0-B27E2ADB6FC8}" destId="{E9B59839-2AE3-4D26-872B-7AE5BF9DFA3B}" srcOrd="5" destOrd="0" parTransId="{B405EDAF-647C-483E-8709-7E60F1949D4C}" sibTransId="{F13379FE-7AB5-479C-81D5-F26B3F90EBED}"/>
    <dgm:cxn modelId="{8A5C98DC-8225-4383-9575-C0EFC7C265AE}" srcId="{DB8833B3-249F-4E37-AEB0-B27E2ADB6FC8}" destId="{835CAEBD-B3D0-4DD1-A8E0-DA4B16BE2A31}" srcOrd="1" destOrd="0" parTransId="{AAB30294-10CD-4CED-8F9F-31061DBD8209}" sibTransId="{E72FC97C-57BA-46B2-AA5E-3602E605281F}"/>
    <dgm:cxn modelId="{094F21FF-ACED-4980-AF4C-92523E942234}" type="presParOf" srcId="{FDC52E64-456F-4AA7-B7E0-75EA6BB5291F}" destId="{880B5DA0-6279-4C67-8803-3BFE4EB72158}" srcOrd="0" destOrd="0" presId="urn:microsoft.com/office/officeart/2005/8/layout/cycle3"/>
    <dgm:cxn modelId="{DEAC1496-2DE6-4932-AA86-70CFB928FE70}" type="presParOf" srcId="{880B5DA0-6279-4C67-8803-3BFE4EB72158}" destId="{40A1E6F9-FE4B-4AC0-9D86-510FCE28DEC4}" srcOrd="0" destOrd="0" presId="urn:microsoft.com/office/officeart/2005/8/layout/cycle3"/>
    <dgm:cxn modelId="{0D4887B9-3C1F-4413-ADF4-0526F5D776F1}" type="presParOf" srcId="{880B5DA0-6279-4C67-8803-3BFE4EB72158}" destId="{2402B032-53C0-4444-9F45-D01AF5450BBA}" srcOrd="1" destOrd="0" presId="urn:microsoft.com/office/officeart/2005/8/layout/cycle3"/>
    <dgm:cxn modelId="{8521CBD2-7BD8-4FAD-999B-5F22D645666A}" type="presParOf" srcId="{880B5DA0-6279-4C67-8803-3BFE4EB72158}" destId="{E35F3A80-6574-47AF-8B5E-2D18B34002B5}" srcOrd="2" destOrd="0" presId="urn:microsoft.com/office/officeart/2005/8/layout/cycle3"/>
    <dgm:cxn modelId="{0F11854F-17C7-4BD5-B135-209CB906695E}" type="presParOf" srcId="{880B5DA0-6279-4C67-8803-3BFE4EB72158}" destId="{FC2D1124-EDB7-4895-908A-A8F2E4B13042}" srcOrd="3" destOrd="0" presId="urn:microsoft.com/office/officeart/2005/8/layout/cycle3"/>
    <dgm:cxn modelId="{C2DFDD8F-90BC-48AD-9F46-D3FE80AEC7EE}" type="presParOf" srcId="{880B5DA0-6279-4C67-8803-3BFE4EB72158}" destId="{A4CA75E9-295B-4FC9-AC79-F0499FE761A1}" srcOrd="4" destOrd="0" presId="urn:microsoft.com/office/officeart/2005/8/layout/cycle3"/>
    <dgm:cxn modelId="{72CAB88E-5E7E-46EB-844F-E33AC2E07640}" type="presParOf" srcId="{880B5DA0-6279-4C67-8803-3BFE4EB72158}" destId="{327746F1-2B54-4A53-A2CE-3392A7CC8A22}" srcOrd="5" destOrd="0" presId="urn:microsoft.com/office/officeart/2005/8/layout/cycle3"/>
    <dgm:cxn modelId="{5DC48138-4BC9-450E-B277-749DA06868A8}" type="presParOf" srcId="{880B5DA0-6279-4C67-8803-3BFE4EB72158}" destId="{5298D6AA-2FBE-4E14-A2F3-D1A92B3E1A49}" srcOrd="6" destOrd="0" presId="urn:microsoft.com/office/officeart/2005/8/layout/cycle3"/>
    <dgm:cxn modelId="{6F3D4967-9713-4FCA-AB92-4F372D7D2359}" type="presParOf" srcId="{880B5DA0-6279-4C67-8803-3BFE4EB72158}" destId="{F29A6CCA-CA90-423E-8FBE-31A563BE0C6D}"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69956D-F3B2-4275-A4DD-98B7C0EC2465}" type="doc">
      <dgm:prSet loTypeId="urn:microsoft.com/office/officeart/2005/8/layout/hProcess9" loCatId="process" qsTypeId="urn:microsoft.com/office/officeart/2005/8/quickstyle/simple1" qsCatId="simple" csTypeId="urn:microsoft.com/office/officeart/2005/8/colors/accent6_4" csCatId="accent6" phldr="1"/>
      <dgm:spPr/>
    </dgm:pt>
    <dgm:pt modelId="{8809FFBC-3E71-474F-91F0-16C8492FE4AD}">
      <dgm:prSet phldrT="[Text]"/>
      <dgm:spPr/>
      <dgm:t>
        <a:bodyPr/>
        <a:lstStyle/>
        <a:p>
          <a:r>
            <a:rPr lang="en-US" dirty="0" smtClean="0"/>
            <a:t>Conduct pre-award assessment</a:t>
          </a:r>
          <a:endParaRPr lang="en-US" dirty="0"/>
        </a:p>
      </dgm:t>
    </dgm:pt>
    <dgm:pt modelId="{6704354A-FAAD-49D6-98DB-16CB7E86AAFF}" type="parTrans" cxnId="{E4B3640B-D819-4E1E-9095-DA01996503C3}">
      <dgm:prSet/>
      <dgm:spPr/>
      <dgm:t>
        <a:bodyPr/>
        <a:lstStyle/>
        <a:p>
          <a:endParaRPr lang="en-US"/>
        </a:p>
      </dgm:t>
    </dgm:pt>
    <dgm:pt modelId="{917434AF-D003-43CE-8056-80DB708B14CE}" type="sibTrans" cxnId="{E4B3640B-D819-4E1E-9095-DA01996503C3}">
      <dgm:prSet/>
      <dgm:spPr/>
      <dgm:t>
        <a:bodyPr/>
        <a:lstStyle/>
        <a:p>
          <a:endParaRPr lang="en-US"/>
        </a:p>
      </dgm:t>
    </dgm:pt>
    <dgm:pt modelId="{3569FEEA-2C64-49CD-A2D9-EEDC454E8A98}">
      <dgm:prSet phldrT="[Text]"/>
      <dgm:spPr>
        <a:solidFill>
          <a:schemeClr val="accent6">
            <a:lumMod val="40000"/>
            <a:lumOff val="60000"/>
          </a:schemeClr>
        </a:solidFill>
      </dgm:spPr>
      <dgm:t>
        <a:bodyPr/>
        <a:lstStyle/>
        <a:p>
          <a:r>
            <a:rPr lang="en-US" dirty="0" smtClean="0">
              <a:solidFill>
                <a:schemeClr val="bg2">
                  <a:lumMod val="25000"/>
                </a:schemeClr>
              </a:solidFill>
            </a:rPr>
            <a:t>Verify costs</a:t>
          </a:r>
          <a:endParaRPr lang="en-US" dirty="0">
            <a:solidFill>
              <a:schemeClr val="bg2">
                <a:lumMod val="25000"/>
              </a:schemeClr>
            </a:solidFill>
          </a:endParaRPr>
        </a:p>
      </dgm:t>
    </dgm:pt>
    <dgm:pt modelId="{E9F7FA23-253A-4B99-893F-4633253ED418}" type="parTrans" cxnId="{34B22EFC-0DD5-41C6-9D6A-7FFE00E23D66}">
      <dgm:prSet/>
      <dgm:spPr/>
      <dgm:t>
        <a:bodyPr/>
        <a:lstStyle/>
        <a:p>
          <a:endParaRPr lang="en-US"/>
        </a:p>
      </dgm:t>
    </dgm:pt>
    <dgm:pt modelId="{030D12D2-A483-43E2-9211-A19EDEC340EB}" type="sibTrans" cxnId="{34B22EFC-0DD5-41C6-9D6A-7FFE00E23D66}">
      <dgm:prSet/>
      <dgm:spPr/>
      <dgm:t>
        <a:bodyPr/>
        <a:lstStyle/>
        <a:p>
          <a:endParaRPr lang="en-US"/>
        </a:p>
      </dgm:t>
    </dgm:pt>
    <dgm:pt modelId="{F5B17B1A-5870-4134-ADA9-C01E44A4C749}">
      <dgm:prSet phldrT="[Text]"/>
      <dgm:spPr/>
      <dgm:t>
        <a:bodyPr/>
        <a:lstStyle/>
        <a:p>
          <a:r>
            <a:rPr lang="en-US" dirty="0" smtClean="0"/>
            <a:t>Negotiate final budget</a:t>
          </a:r>
          <a:endParaRPr lang="en-US" dirty="0"/>
        </a:p>
      </dgm:t>
    </dgm:pt>
    <dgm:pt modelId="{F16EEB12-1883-431B-94B9-39DDD2E5F07A}" type="parTrans" cxnId="{A403FD03-56E2-48F5-AB59-076FA1BB06A5}">
      <dgm:prSet/>
      <dgm:spPr/>
      <dgm:t>
        <a:bodyPr/>
        <a:lstStyle/>
        <a:p>
          <a:endParaRPr lang="en-US"/>
        </a:p>
      </dgm:t>
    </dgm:pt>
    <dgm:pt modelId="{652D3177-4AEB-457A-8E80-7D3F1960D401}" type="sibTrans" cxnId="{A403FD03-56E2-48F5-AB59-076FA1BB06A5}">
      <dgm:prSet/>
      <dgm:spPr/>
      <dgm:t>
        <a:bodyPr/>
        <a:lstStyle/>
        <a:p>
          <a:endParaRPr lang="en-US"/>
        </a:p>
      </dgm:t>
    </dgm:pt>
    <dgm:pt modelId="{DD35FDBF-1D99-46BC-AC44-F9B607DA34FE}" type="pres">
      <dgm:prSet presAssocID="{4169956D-F3B2-4275-A4DD-98B7C0EC2465}" presName="CompostProcess" presStyleCnt="0">
        <dgm:presLayoutVars>
          <dgm:dir/>
          <dgm:resizeHandles val="exact"/>
        </dgm:presLayoutVars>
      </dgm:prSet>
      <dgm:spPr/>
    </dgm:pt>
    <dgm:pt modelId="{4D632714-C919-476B-86E9-8EA02815CEB9}" type="pres">
      <dgm:prSet presAssocID="{4169956D-F3B2-4275-A4DD-98B7C0EC2465}" presName="arrow" presStyleLbl="bgShp" presStyleIdx="0" presStyleCnt="1"/>
      <dgm:spPr/>
    </dgm:pt>
    <dgm:pt modelId="{2125E9D1-BF4E-4B32-94EE-64729E14BEC2}" type="pres">
      <dgm:prSet presAssocID="{4169956D-F3B2-4275-A4DD-98B7C0EC2465}" presName="linearProcess" presStyleCnt="0"/>
      <dgm:spPr/>
    </dgm:pt>
    <dgm:pt modelId="{E9FC226C-AFC9-44EB-ACEE-36207624D5D1}" type="pres">
      <dgm:prSet presAssocID="{8809FFBC-3E71-474F-91F0-16C8492FE4AD}" presName="textNode" presStyleLbl="node1" presStyleIdx="0" presStyleCnt="3" custLinFactX="199242" custLinFactNeighborX="200000" custLinFactNeighborY="-3539">
        <dgm:presLayoutVars>
          <dgm:bulletEnabled val="1"/>
        </dgm:presLayoutVars>
      </dgm:prSet>
      <dgm:spPr/>
      <dgm:t>
        <a:bodyPr/>
        <a:lstStyle/>
        <a:p>
          <a:endParaRPr lang="en-US"/>
        </a:p>
      </dgm:t>
    </dgm:pt>
    <dgm:pt modelId="{7AEDB325-1C4E-452B-80DD-2A2A91A81190}" type="pres">
      <dgm:prSet presAssocID="{917434AF-D003-43CE-8056-80DB708B14CE}" presName="sibTrans" presStyleCnt="0"/>
      <dgm:spPr/>
    </dgm:pt>
    <dgm:pt modelId="{CF152A2F-E4A6-4F5B-B02A-95BA12A68186}" type="pres">
      <dgm:prSet presAssocID="{3569FEEA-2C64-49CD-A2D9-EEDC454E8A98}" presName="textNode" presStyleLbl="node1" presStyleIdx="1" presStyleCnt="3" custLinFactX="-90818" custLinFactNeighborX="-100000" custLinFactNeighborY="-3539">
        <dgm:presLayoutVars>
          <dgm:bulletEnabled val="1"/>
        </dgm:presLayoutVars>
      </dgm:prSet>
      <dgm:spPr/>
      <dgm:t>
        <a:bodyPr/>
        <a:lstStyle/>
        <a:p>
          <a:endParaRPr lang="en-US"/>
        </a:p>
      </dgm:t>
    </dgm:pt>
    <dgm:pt modelId="{D9FE23CD-DAAB-41B9-82B4-24EF7EE5622D}" type="pres">
      <dgm:prSet presAssocID="{030D12D2-A483-43E2-9211-A19EDEC340EB}" presName="sibTrans" presStyleCnt="0"/>
      <dgm:spPr/>
    </dgm:pt>
    <dgm:pt modelId="{115C5E4D-C8A7-4BF3-8085-9920734FACAD}" type="pres">
      <dgm:prSet presAssocID="{F5B17B1A-5870-4134-ADA9-C01E44A4C749}" presName="textNode" presStyleLbl="node1" presStyleIdx="2" presStyleCnt="3" custLinFactX="-96016" custLinFactNeighborX="-100000" custLinFactNeighborY="-1144">
        <dgm:presLayoutVars>
          <dgm:bulletEnabled val="1"/>
        </dgm:presLayoutVars>
      </dgm:prSet>
      <dgm:spPr/>
      <dgm:t>
        <a:bodyPr/>
        <a:lstStyle/>
        <a:p>
          <a:endParaRPr lang="en-US"/>
        </a:p>
      </dgm:t>
    </dgm:pt>
  </dgm:ptLst>
  <dgm:cxnLst>
    <dgm:cxn modelId="{34B22EFC-0DD5-41C6-9D6A-7FFE00E23D66}" srcId="{4169956D-F3B2-4275-A4DD-98B7C0EC2465}" destId="{3569FEEA-2C64-49CD-A2D9-EEDC454E8A98}" srcOrd="1" destOrd="0" parTransId="{E9F7FA23-253A-4B99-893F-4633253ED418}" sibTransId="{030D12D2-A483-43E2-9211-A19EDEC340EB}"/>
    <dgm:cxn modelId="{C0B0413E-5D01-462A-9B40-0079F0C16B8C}" type="presOf" srcId="{4169956D-F3B2-4275-A4DD-98B7C0EC2465}" destId="{DD35FDBF-1D99-46BC-AC44-F9B607DA34FE}" srcOrd="0" destOrd="0" presId="urn:microsoft.com/office/officeart/2005/8/layout/hProcess9"/>
    <dgm:cxn modelId="{A403FD03-56E2-48F5-AB59-076FA1BB06A5}" srcId="{4169956D-F3B2-4275-A4DD-98B7C0EC2465}" destId="{F5B17B1A-5870-4134-ADA9-C01E44A4C749}" srcOrd="2" destOrd="0" parTransId="{F16EEB12-1883-431B-94B9-39DDD2E5F07A}" sibTransId="{652D3177-4AEB-457A-8E80-7D3F1960D401}"/>
    <dgm:cxn modelId="{FF2D8F13-B10F-4629-A5F8-3FB4A08D1ACB}" type="presOf" srcId="{3569FEEA-2C64-49CD-A2D9-EEDC454E8A98}" destId="{CF152A2F-E4A6-4F5B-B02A-95BA12A68186}" srcOrd="0" destOrd="0" presId="urn:microsoft.com/office/officeart/2005/8/layout/hProcess9"/>
    <dgm:cxn modelId="{E4B3640B-D819-4E1E-9095-DA01996503C3}" srcId="{4169956D-F3B2-4275-A4DD-98B7C0EC2465}" destId="{8809FFBC-3E71-474F-91F0-16C8492FE4AD}" srcOrd="0" destOrd="0" parTransId="{6704354A-FAAD-49D6-98DB-16CB7E86AAFF}" sibTransId="{917434AF-D003-43CE-8056-80DB708B14CE}"/>
    <dgm:cxn modelId="{B94B0D88-33C5-4414-9570-6E88E57E4057}" type="presOf" srcId="{F5B17B1A-5870-4134-ADA9-C01E44A4C749}" destId="{115C5E4D-C8A7-4BF3-8085-9920734FACAD}" srcOrd="0" destOrd="0" presId="urn:microsoft.com/office/officeart/2005/8/layout/hProcess9"/>
    <dgm:cxn modelId="{01D75E59-917F-4033-98D8-19FB4C6CEE8F}" type="presOf" srcId="{8809FFBC-3E71-474F-91F0-16C8492FE4AD}" destId="{E9FC226C-AFC9-44EB-ACEE-36207624D5D1}" srcOrd="0" destOrd="0" presId="urn:microsoft.com/office/officeart/2005/8/layout/hProcess9"/>
    <dgm:cxn modelId="{71F22F8D-DFC4-42C2-ACDD-0DE350382575}" type="presParOf" srcId="{DD35FDBF-1D99-46BC-AC44-F9B607DA34FE}" destId="{4D632714-C919-476B-86E9-8EA02815CEB9}" srcOrd="0" destOrd="0" presId="urn:microsoft.com/office/officeart/2005/8/layout/hProcess9"/>
    <dgm:cxn modelId="{2349F73A-E074-483E-BA27-688A31A337C8}" type="presParOf" srcId="{DD35FDBF-1D99-46BC-AC44-F9B607DA34FE}" destId="{2125E9D1-BF4E-4B32-94EE-64729E14BEC2}" srcOrd="1" destOrd="0" presId="urn:microsoft.com/office/officeart/2005/8/layout/hProcess9"/>
    <dgm:cxn modelId="{AC86EAA4-53A5-4B32-90BC-FD86D5B44BF6}" type="presParOf" srcId="{2125E9D1-BF4E-4B32-94EE-64729E14BEC2}" destId="{E9FC226C-AFC9-44EB-ACEE-36207624D5D1}" srcOrd="0" destOrd="0" presId="urn:microsoft.com/office/officeart/2005/8/layout/hProcess9"/>
    <dgm:cxn modelId="{29BF77E4-21BF-4B53-B170-6741A97EFCDE}" type="presParOf" srcId="{2125E9D1-BF4E-4B32-94EE-64729E14BEC2}" destId="{7AEDB325-1C4E-452B-80DD-2A2A91A81190}" srcOrd="1" destOrd="0" presId="urn:microsoft.com/office/officeart/2005/8/layout/hProcess9"/>
    <dgm:cxn modelId="{812A8CC6-7CB0-4B98-AA2D-90873CC53731}" type="presParOf" srcId="{2125E9D1-BF4E-4B32-94EE-64729E14BEC2}" destId="{CF152A2F-E4A6-4F5B-B02A-95BA12A68186}" srcOrd="2" destOrd="0" presId="urn:microsoft.com/office/officeart/2005/8/layout/hProcess9"/>
    <dgm:cxn modelId="{CCB82341-9DF4-40F3-BD4E-C27D1BCF8621}" type="presParOf" srcId="{2125E9D1-BF4E-4B32-94EE-64729E14BEC2}" destId="{D9FE23CD-DAAB-41B9-82B4-24EF7EE5622D}" srcOrd="3" destOrd="0" presId="urn:microsoft.com/office/officeart/2005/8/layout/hProcess9"/>
    <dgm:cxn modelId="{F524A518-4146-4E4E-BC78-B158C8731C10}" type="presParOf" srcId="{2125E9D1-BF4E-4B32-94EE-64729E14BEC2}" destId="{115C5E4D-C8A7-4BF3-8085-9920734FACA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8833B3-249F-4E37-AEB0-B27E2ADB6FC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0F4C930-711E-4F9B-9FB6-38D475A7D067}">
      <dgm:prSet phldrT="[Text]"/>
      <dgm:spPr>
        <a:solidFill>
          <a:schemeClr val="accent2">
            <a:lumMod val="60000"/>
            <a:lumOff val="40000"/>
          </a:schemeClr>
        </a:solidFill>
      </dgm:spPr>
      <dgm:t>
        <a:bodyPr/>
        <a:lstStyle/>
        <a:p>
          <a:r>
            <a:rPr lang="en-US" b="1" dirty="0" smtClean="0"/>
            <a:t>Solicitation</a:t>
          </a:r>
          <a:endParaRPr lang="en-US" b="1" dirty="0"/>
        </a:p>
      </dgm:t>
    </dgm:pt>
    <dgm:pt modelId="{6A99EDBB-3470-4212-88EC-682C8EB0A35B}" type="parTrans" cxnId="{C65F6360-828A-45F4-A4A8-A4B0949BB868}">
      <dgm:prSet/>
      <dgm:spPr/>
      <dgm:t>
        <a:bodyPr/>
        <a:lstStyle/>
        <a:p>
          <a:endParaRPr lang="en-US" b="1"/>
        </a:p>
      </dgm:t>
    </dgm:pt>
    <dgm:pt modelId="{3E9CE75E-5706-49C1-B9DA-664934691CF7}" type="sibTrans" cxnId="{C65F6360-828A-45F4-A4A8-A4B0949BB868}">
      <dgm:prSet/>
      <dgm:spPr/>
      <dgm:t>
        <a:bodyPr/>
        <a:lstStyle/>
        <a:p>
          <a:endParaRPr lang="en-US" b="1"/>
        </a:p>
      </dgm:t>
    </dgm:pt>
    <dgm:pt modelId="{835CAEBD-B3D0-4DD1-A8E0-DA4B16BE2A31}">
      <dgm:prSet phldrT="[Text]"/>
      <dgm:spPr>
        <a:solidFill>
          <a:schemeClr val="accent2">
            <a:lumMod val="60000"/>
            <a:lumOff val="40000"/>
          </a:schemeClr>
        </a:solidFill>
      </dgm:spPr>
      <dgm:t>
        <a:bodyPr/>
        <a:lstStyle/>
        <a:p>
          <a:r>
            <a:rPr lang="en-US" b="1" dirty="0" smtClean="0"/>
            <a:t>Evaluation</a:t>
          </a:r>
          <a:endParaRPr lang="en-US" b="1" dirty="0"/>
        </a:p>
      </dgm:t>
    </dgm:pt>
    <dgm:pt modelId="{AAB30294-10CD-4CED-8F9F-31061DBD8209}" type="parTrans" cxnId="{8A5C98DC-8225-4383-9575-C0EFC7C265AE}">
      <dgm:prSet/>
      <dgm:spPr/>
      <dgm:t>
        <a:bodyPr/>
        <a:lstStyle/>
        <a:p>
          <a:endParaRPr lang="en-US" b="1"/>
        </a:p>
      </dgm:t>
    </dgm:pt>
    <dgm:pt modelId="{E72FC97C-57BA-46B2-AA5E-3602E605281F}" type="sibTrans" cxnId="{8A5C98DC-8225-4383-9575-C0EFC7C265AE}">
      <dgm:prSet/>
      <dgm:spPr/>
      <dgm:t>
        <a:bodyPr/>
        <a:lstStyle/>
        <a:p>
          <a:endParaRPr lang="en-US" b="1"/>
        </a:p>
      </dgm:t>
    </dgm:pt>
    <dgm:pt modelId="{C6FF99A1-6796-44AC-ABE8-27B3FF8DEC24}">
      <dgm:prSet phldrT="[Text]"/>
      <dgm:spPr>
        <a:solidFill>
          <a:schemeClr val="accent2">
            <a:lumMod val="60000"/>
            <a:lumOff val="40000"/>
          </a:schemeClr>
        </a:solidFill>
      </dgm:spPr>
      <dgm:t>
        <a:bodyPr/>
        <a:lstStyle/>
        <a:p>
          <a:r>
            <a:rPr lang="en-US" b="1" dirty="0" smtClean="0"/>
            <a:t>Pre-award Assessment</a:t>
          </a:r>
          <a:endParaRPr lang="en-US" b="1" dirty="0"/>
        </a:p>
      </dgm:t>
    </dgm:pt>
    <dgm:pt modelId="{7C7F8526-D366-4AB6-8C7C-FAB0FFE3788E}" type="parTrans" cxnId="{C38B8279-D2B0-47EC-AACB-DC7631E07ABC}">
      <dgm:prSet/>
      <dgm:spPr/>
      <dgm:t>
        <a:bodyPr/>
        <a:lstStyle/>
        <a:p>
          <a:endParaRPr lang="en-US" b="1"/>
        </a:p>
      </dgm:t>
    </dgm:pt>
    <dgm:pt modelId="{E4D381EB-CC39-4C9B-9C30-95FAFEF684B7}" type="sibTrans" cxnId="{C38B8279-D2B0-47EC-AACB-DC7631E07ABC}">
      <dgm:prSet/>
      <dgm:spPr/>
      <dgm:t>
        <a:bodyPr/>
        <a:lstStyle/>
        <a:p>
          <a:endParaRPr lang="en-US" b="1"/>
        </a:p>
      </dgm:t>
    </dgm:pt>
    <dgm:pt modelId="{8299B162-B571-4254-B66D-52FD003D38BB}">
      <dgm:prSet phldrT="[Text]"/>
      <dgm:spPr>
        <a:solidFill>
          <a:schemeClr val="tx1"/>
        </a:solidFill>
      </dgm:spPr>
      <dgm:t>
        <a:bodyPr/>
        <a:lstStyle/>
        <a:p>
          <a:r>
            <a:rPr lang="en-US" b="1" dirty="0" smtClean="0"/>
            <a:t>Award</a:t>
          </a:r>
          <a:endParaRPr lang="en-US" b="1" dirty="0"/>
        </a:p>
      </dgm:t>
    </dgm:pt>
    <dgm:pt modelId="{2CEB0B00-FB7D-44F3-A00F-594965AFA1B7}" type="parTrans" cxnId="{7AAFE19F-C4EC-4CAC-8B6F-4D6F5FBC3497}">
      <dgm:prSet/>
      <dgm:spPr/>
      <dgm:t>
        <a:bodyPr/>
        <a:lstStyle/>
        <a:p>
          <a:endParaRPr lang="en-US" b="1"/>
        </a:p>
      </dgm:t>
    </dgm:pt>
    <dgm:pt modelId="{59299483-47A6-4362-85FF-944CA600A168}" type="sibTrans" cxnId="{7AAFE19F-C4EC-4CAC-8B6F-4D6F5FBC3497}">
      <dgm:prSet/>
      <dgm:spPr/>
      <dgm:t>
        <a:bodyPr/>
        <a:lstStyle/>
        <a:p>
          <a:endParaRPr lang="en-US" b="1"/>
        </a:p>
      </dgm:t>
    </dgm:pt>
    <dgm:pt modelId="{4BE47083-E66F-42A0-A398-7F2E3BC785AB}">
      <dgm:prSet phldrT="[Text]"/>
      <dgm:spPr>
        <a:solidFill>
          <a:schemeClr val="accent2">
            <a:lumMod val="60000"/>
            <a:lumOff val="40000"/>
          </a:schemeClr>
        </a:solidFill>
      </dgm:spPr>
      <dgm:t>
        <a:bodyPr/>
        <a:lstStyle/>
        <a:p>
          <a:r>
            <a:rPr lang="en-US" b="1" dirty="0" smtClean="0"/>
            <a:t>Close-out</a:t>
          </a:r>
          <a:endParaRPr lang="en-US" b="1" dirty="0"/>
        </a:p>
      </dgm:t>
    </dgm:pt>
    <dgm:pt modelId="{FBE7B20A-7804-46A6-A639-0F9E1FC071B8}" type="parTrans" cxnId="{3F374235-A5F1-4CE6-9BF5-C13C4E4CB20D}">
      <dgm:prSet/>
      <dgm:spPr/>
      <dgm:t>
        <a:bodyPr/>
        <a:lstStyle/>
        <a:p>
          <a:endParaRPr lang="en-US" b="1"/>
        </a:p>
      </dgm:t>
    </dgm:pt>
    <dgm:pt modelId="{45B7E328-E2C7-4A61-99D2-A73240DD8BCC}" type="sibTrans" cxnId="{3F374235-A5F1-4CE6-9BF5-C13C4E4CB20D}">
      <dgm:prSet/>
      <dgm:spPr/>
      <dgm:t>
        <a:bodyPr/>
        <a:lstStyle/>
        <a:p>
          <a:endParaRPr lang="en-US" b="1"/>
        </a:p>
      </dgm:t>
    </dgm:pt>
    <dgm:pt modelId="{E9B59839-2AE3-4D26-872B-7AE5BF9DFA3B}">
      <dgm:prSet phldrT="[Text]"/>
      <dgm:spPr>
        <a:solidFill>
          <a:schemeClr val="accent2">
            <a:lumMod val="60000"/>
            <a:lumOff val="40000"/>
          </a:schemeClr>
        </a:solidFill>
      </dgm:spPr>
      <dgm:t>
        <a:bodyPr/>
        <a:lstStyle/>
        <a:p>
          <a:r>
            <a:rPr lang="en-US" b="1" dirty="0" smtClean="0"/>
            <a:t>Implementation</a:t>
          </a:r>
          <a:endParaRPr lang="en-US" b="1" dirty="0"/>
        </a:p>
      </dgm:t>
    </dgm:pt>
    <dgm:pt modelId="{B405EDAF-647C-483E-8709-7E60F1949D4C}" type="parTrans" cxnId="{209A123A-C55A-45D8-B90A-BC75439ABE0A}">
      <dgm:prSet/>
      <dgm:spPr/>
      <dgm:t>
        <a:bodyPr/>
        <a:lstStyle/>
        <a:p>
          <a:endParaRPr lang="en-US" b="1"/>
        </a:p>
      </dgm:t>
    </dgm:pt>
    <dgm:pt modelId="{F13379FE-7AB5-479C-81D5-F26B3F90EBED}" type="sibTrans" cxnId="{209A123A-C55A-45D8-B90A-BC75439ABE0A}">
      <dgm:prSet/>
      <dgm:spPr/>
      <dgm:t>
        <a:bodyPr/>
        <a:lstStyle/>
        <a:p>
          <a:endParaRPr lang="en-US" b="1"/>
        </a:p>
      </dgm:t>
    </dgm:pt>
    <dgm:pt modelId="{1C485057-DF01-42BC-BF5A-ED52D782F8A7}">
      <dgm:prSet phldrT="[Text]"/>
      <dgm:spPr>
        <a:solidFill>
          <a:schemeClr val="accent2">
            <a:lumMod val="60000"/>
            <a:lumOff val="40000"/>
          </a:schemeClr>
        </a:solidFill>
      </dgm:spPr>
      <dgm:t>
        <a:bodyPr/>
        <a:lstStyle/>
        <a:p>
          <a:r>
            <a:rPr lang="en-US" b="1" dirty="0" smtClean="0"/>
            <a:t>Negotiations</a:t>
          </a:r>
          <a:endParaRPr lang="en-US" b="1" dirty="0"/>
        </a:p>
      </dgm:t>
    </dgm:pt>
    <dgm:pt modelId="{636E4B4D-F7C9-41F9-AA51-F1D2BE561C88}" type="parTrans" cxnId="{839B543C-C4E1-4672-B72D-0826638E5A39}">
      <dgm:prSet/>
      <dgm:spPr/>
      <dgm:t>
        <a:bodyPr/>
        <a:lstStyle/>
        <a:p>
          <a:endParaRPr lang="en-US" b="1"/>
        </a:p>
      </dgm:t>
    </dgm:pt>
    <dgm:pt modelId="{62605452-0660-4F42-ABB8-396EE5964758}" type="sibTrans" cxnId="{839B543C-C4E1-4672-B72D-0826638E5A39}">
      <dgm:prSet/>
      <dgm:spPr/>
      <dgm:t>
        <a:bodyPr/>
        <a:lstStyle/>
        <a:p>
          <a:endParaRPr lang="en-US" b="1"/>
        </a:p>
      </dgm:t>
    </dgm:pt>
    <dgm:pt modelId="{FDC52E64-456F-4AA7-B7E0-75EA6BB5291F}" type="pres">
      <dgm:prSet presAssocID="{DB8833B3-249F-4E37-AEB0-B27E2ADB6FC8}" presName="Name0" presStyleCnt="0">
        <dgm:presLayoutVars>
          <dgm:dir/>
          <dgm:resizeHandles val="exact"/>
        </dgm:presLayoutVars>
      </dgm:prSet>
      <dgm:spPr/>
      <dgm:t>
        <a:bodyPr/>
        <a:lstStyle/>
        <a:p>
          <a:endParaRPr lang="en-US"/>
        </a:p>
      </dgm:t>
    </dgm:pt>
    <dgm:pt modelId="{880B5DA0-6279-4C67-8803-3BFE4EB72158}" type="pres">
      <dgm:prSet presAssocID="{DB8833B3-249F-4E37-AEB0-B27E2ADB6FC8}" presName="cycle" presStyleCnt="0"/>
      <dgm:spPr/>
    </dgm:pt>
    <dgm:pt modelId="{40A1E6F9-FE4B-4AC0-9D86-510FCE28DEC4}" type="pres">
      <dgm:prSet presAssocID="{80F4C930-711E-4F9B-9FB6-38D475A7D067}" presName="nodeFirstNode" presStyleLbl="node1" presStyleIdx="0" presStyleCnt="7" custRadScaleRad="100099">
        <dgm:presLayoutVars>
          <dgm:bulletEnabled val="1"/>
        </dgm:presLayoutVars>
      </dgm:prSet>
      <dgm:spPr/>
      <dgm:t>
        <a:bodyPr/>
        <a:lstStyle/>
        <a:p>
          <a:endParaRPr lang="en-US"/>
        </a:p>
      </dgm:t>
    </dgm:pt>
    <dgm:pt modelId="{2402B032-53C0-4444-9F45-D01AF5450BBA}" type="pres">
      <dgm:prSet presAssocID="{3E9CE75E-5706-49C1-B9DA-664934691CF7}" presName="sibTransFirstNode" presStyleLbl="bgShp" presStyleIdx="0" presStyleCnt="1"/>
      <dgm:spPr/>
      <dgm:t>
        <a:bodyPr/>
        <a:lstStyle/>
        <a:p>
          <a:endParaRPr lang="en-US"/>
        </a:p>
      </dgm:t>
    </dgm:pt>
    <dgm:pt modelId="{E35F3A80-6574-47AF-8B5E-2D18B34002B5}" type="pres">
      <dgm:prSet presAssocID="{835CAEBD-B3D0-4DD1-A8E0-DA4B16BE2A31}" presName="nodeFollowingNodes" presStyleLbl="node1" presStyleIdx="1" presStyleCnt="7">
        <dgm:presLayoutVars>
          <dgm:bulletEnabled val="1"/>
        </dgm:presLayoutVars>
      </dgm:prSet>
      <dgm:spPr/>
      <dgm:t>
        <a:bodyPr/>
        <a:lstStyle/>
        <a:p>
          <a:endParaRPr lang="en-US"/>
        </a:p>
      </dgm:t>
    </dgm:pt>
    <dgm:pt modelId="{FC2D1124-EDB7-4895-908A-A8F2E4B13042}" type="pres">
      <dgm:prSet presAssocID="{1C485057-DF01-42BC-BF5A-ED52D782F8A7}" presName="nodeFollowingNodes" presStyleLbl="node1" presStyleIdx="2" presStyleCnt="7">
        <dgm:presLayoutVars>
          <dgm:bulletEnabled val="1"/>
        </dgm:presLayoutVars>
      </dgm:prSet>
      <dgm:spPr/>
      <dgm:t>
        <a:bodyPr/>
        <a:lstStyle/>
        <a:p>
          <a:endParaRPr lang="en-US"/>
        </a:p>
      </dgm:t>
    </dgm:pt>
    <dgm:pt modelId="{A4CA75E9-295B-4FC9-AC79-F0499FE761A1}" type="pres">
      <dgm:prSet presAssocID="{C6FF99A1-6796-44AC-ABE8-27B3FF8DEC24}" presName="nodeFollowingNodes" presStyleLbl="node1" presStyleIdx="3" presStyleCnt="7">
        <dgm:presLayoutVars>
          <dgm:bulletEnabled val="1"/>
        </dgm:presLayoutVars>
      </dgm:prSet>
      <dgm:spPr/>
      <dgm:t>
        <a:bodyPr/>
        <a:lstStyle/>
        <a:p>
          <a:endParaRPr lang="en-US"/>
        </a:p>
      </dgm:t>
    </dgm:pt>
    <dgm:pt modelId="{327746F1-2B54-4A53-A2CE-3392A7CC8A22}" type="pres">
      <dgm:prSet presAssocID="{8299B162-B571-4254-B66D-52FD003D38BB}" presName="nodeFollowingNodes" presStyleLbl="node1" presStyleIdx="4" presStyleCnt="7">
        <dgm:presLayoutVars>
          <dgm:bulletEnabled val="1"/>
        </dgm:presLayoutVars>
      </dgm:prSet>
      <dgm:spPr/>
      <dgm:t>
        <a:bodyPr/>
        <a:lstStyle/>
        <a:p>
          <a:endParaRPr lang="en-US"/>
        </a:p>
      </dgm:t>
    </dgm:pt>
    <dgm:pt modelId="{5298D6AA-2FBE-4E14-A2F3-D1A92B3E1A49}" type="pres">
      <dgm:prSet presAssocID="{E9B59839-2AE3-4D26-872B-7AE5BF9DFA3B}" presName="nodeFollowingNodes" presStyleLbl="node1" presStyleIdx="5" presStyleCnt="7">
        <dgm:presLayoutVars>
          <dgm:bulletEnabled val="1"/>
        </dgm:presLayoutVars>
      </dgm:prSet>
      <dgm:spPr/>
      <dgm:t>
        <a:bodyPr/>
        <a:lstStyle/>
        <a:p>
          <a:endParaRPr lang="en-US"/>
        </a:p>
      </dgm:t>
    </dgm:pt>
    <dgm:pt modelId="{F29A6CCA-CA90-423E-8FBE-31A563BE0C6D}" type="pres">
      <dgm:prSet presAssocID="{4BE47083-E66F-42A0-A398-7F2E3BC785AB}" presName="nodeFollowingNodes" presStyleLbl="node1" presStyleIdx="6" presStyleCnt="7">
        <dgm:presLayoutVars>
          <dgm:bulletEnabled val="1"/>
        </dgm:presLayoutVars>
      </dgm:prSet>
      <dgm:spPr/>
      <dgm:t>
        <a:bodyPr/>
        <a:lstStyle/>
        <a:p>
          <a:endParaRPr lang="en-US"/>
        </a:p>
      </dgm:t>
    </dgm:pt>
  </dgm:ptLst>
  <dgm:cxnLst>
    <dgm:cxn modelId="{82EED076-97D3-426D-832F-9FE9ED29C7A8}" type="presOf" srcId="{8299B162-B571-4254-B66D-52FD003D38BB}" destId="{327746F1-2B54-4A53-A2CE-3392A7CC8A22}" srcOrd="0" destOrd="0" presId="urn:microsoft.com/office/officeart/2005/8/layout/cycle3"/>
    <dgm:cxn modelId="{B92894F8-F9F1-4F5A-86AE-87041382C8BE}" type="presOf" srcId="{C6FF99A1-6796-44AC-ABE8-27B3FF8DEC24}" destId="{A4CA75E9-295B-4FC9-AC79-F0499FE761A1}" srcOrd="0" destOrd="0" presId="urn:microsoft.com/office/officeart/2005/8/layout/cycle3"/>
    <dgm:cxn modelId="{184DF529-419D-479D-A716-FF88A1BFA43B}" type="presOf" srcId="{835CAEBD-B3D0-4DD1-A8E0-DA4B16BE2A31}" destId="{E35F3A80-6574-47AF-8B5E-2D18B34002B5}" srcOrd="0" destOrd="0" presId="urn:microsoft.com/office/officeart/2005/8/layout/cycle3"/>
    <dgm:cxn modelId="{98207DBD-0A37-4C98-B532-4CF13F12A457}" type="presOf" srcId="{3E9CE75E-5706-49C1-B9DA-664934691CF7}" destId="{2402B032-53C0-4444-9F45-D01AF5450BBA}" srcOrd="0" destOrd="0" presId="urn:microsoft.com/office/officeart/2005/8/layout/cycle3"/>
    <dgm:cxn modelId="{B2497C14-05E0-4551-AC9F-6A527B1844B2}" type="presOf" srcId="{4BE47083-E66F-42A0-A398-7F2E3BC785AB}" destId="{F29A6CCA-CA90-423E-8FBE-31A563BE0C6D}" srcOrd="0" destOrd="0" presId="urn:microsoft.com/office/officeart/2005/8/layout/cycle3"/>
    <dgm:cxn modelId="{C38B8279-D2B0-47EC-AACB-DC7631E07ABC}" srcId="{DB8833B3-249F-4E37-AEB0-B27E2ADB6FC8}" destId="{C6FF99A1-6796-44AC-ABE8-27B3FF8DEC24}" srcOrd="3" destOrd="0" parTransId="{7C7F8526-D366-4AB6-8C7C-FAB0FFE3788E}" sibTransId="{E4D381EB-CC39-4C9B-9C30-95FAFEF684B7}"/>
    <dgm:cxn modelId="{66917C4B-450F-49A2-BACA-6C4C5EFD7DCB}" type="presOf" srcId="{DB8833B3-249F-4E37-AEB0-B27E2ADB6FC8}" destId="{FDC52E64-456F-4AA7-B7E0-75EA6BB5291F}" srcOrd="0" destOrd="0" presId="urn:microsoft.com/office/officeart/2005/8/layout/cycle3"/>
    <dgm:cxn modelId="{CFAD58AD-03CC-4811-B4E5-5715A02F2092}" type="presOf" srcId="{80F4C930-711E-4F9B-9FB6-38D475A7D067}" destId="{40A1E6F9-FE4B-4AC0-9D86-510FCE28DEC4}" srcOrd="0" destOrd="0" presId="urn:microsoft.com/office/officeart/2005/8/layout/cycle3"/>
    <dgm:cxn modelId="{839B543C-C4E1-4672-B72D-0826638E5A39}" srcId="{DB8833B3-249F-4E37-AEB0-B27E2ADB6FC8}" destId="{1C485057-DF01-42BC-BF5A-ED52D782F8A7}" srcOrd="2" destOrd="0" parTransId="{636E4B4D-F7C9-41F9-AA51-F1D2BE561C88}" sibTransId="{62605452-0660-4F42-ABB8-396EE5964758}"/>
    <dgm:cxn modelId="{3F374235-A5F1-4CE6-9BF5-C13C4E4CB20D}" srcId="{DB8833B3-249F-4E37-AEB0-B27E2ADB6FC8}" destId="{4BE47083-E66F-42A0-A398-7F2E3BC785AB}" srcOrd="6" destOrd="0" parTransId="{FBE7B20A-7804-46A6-A639-0F9E1FC071B8}" sibTransId="{45B7E328-E2C7-4A61-99D2-A73240DD8BCC}"/>
    <dgm:cxn modelId="{DE29606E-0C83-45CD-B011-157B9557752E}" type="presOf" srcId="{1C485057-DF01-42BC-BF5A-ED52D782F8A7}" destId="{FC2D1124-EDB7-4895-908A-A8F2E4B13042}" srcOrd="0" destOrd="0" presId="urn:microsoft.com/office/officeart/2005/8/layout/cycle3"/>
    <dgm:cxn modelId="{C65F6360-828A-45F4-A4A8-A4B0949BB868}" srcId="{DB8833B3-249F-4E37-AEB0-B27E2ADB6FC8}" destId="{80F4C930-711E-4F9B-9FB6-38D475A7D067}" srcOrd="0" destOrd="0" parTransId="{6A99EDBB-3470-4212-88EC-682C8EB0A35B}" sibTransId="{3E9CE75E-5706-49C1-B9DA-664934691CF7}"/>
    <dgm:cxn modelId="{174FE810-9043-4755-B0BF-AF09D9EB2BAF}" type="presOf" srcId="{E9B59839-2AE3-4D26-872B-7AE5BF9DFA3B}" destId="{5298D6AA-2FBE-4E14-A2F3-D1A92B3E1A49}" srcOrd="0" destOrd="0" presId="urn:microsoft.com/office/officeart/2005/8/layout/cycle3"/>
    <dgm:cxn modelId="{7AAFE19F-C4EC-4CAC-8B6F-4D6F5FBC3497}" srcId="{DB8833B3-249F-4E37-AEB0-B27E2ADB6FC8}" destId="{8299B162-B571-4254-B66D-52FD003D38BB}" srcOrd="4" destOrd="0" parTransId="{2CEB0B00-FB7D-44F3-A00F-594965AFA1B7}" sibTransId="{59299483-47A6-4362-85FF-944CA600A168}"/>
    <dgm:cxn modelId="{209A123A-C55A-45D8-B90A-BC75439ABE0A}" srcId="{DB8833B3-249F-4E37-AEB0-B27E2ADB6FC8}" destId="{E9B59839-2AE3-4D26-872B-7AE5BF9DFA3B}" srcOrd="5" destOrd="0" parTransId="{B405EDAF-647C-483E-8709-7E60F1949D4C}" sibTransId="{F13379FE-7AB5-479C-81D5-F26B3F90EBED}"/>
    <dgm:cxn modelId="{8A5C98DC-8225-4383-9575-C0EFC7C265AE}" srcId="{DB8833B3-249F-4E37-AEB0-B27E2ADB6FC8}" destId="{835CAEBD-B3D0-4DD1-A8E0-DA4B16BE2A31}" srcOrd="1" destOrd="0" parTransId="{AAB30294-10CD-4CED-8F9F-31061DBD8209}" sibTransId="{E72FC97C-57BA-46B2-AA5E-3602E605281F}"/>
    <dgm:cxn modelId="{094F21FF-ACED-4980-AF4C-92523E942234}" type="presParOf" srcId="{FDC52E64-456F-4AA7-B7E0-75EA6BB5291F}" destId="{880B5DA0-6279-4C67-8803-3BFE4EB72158}" srcOrd="0" destOrd="0" presId="urn:microsoft.com/office/officeart/2005/8/layout/cycle3"/>
    <dgm:cxn modelId="{DEAC1496-2DE6-4932-AA86-70CFB928FE70}" type="presParOf" srcId="{880B5DA0-6279-4C67-8803-3BFE4EB72158}" destId="{40A1E6F9-FE4B-4AC0-9D86-510FCE28DEC4}" srcOrd="0" destOrd="0" presId="urn:microsoft.com/office/officeart/2005/8/layout/cycle3"/>
    <dgm:cxn modelId="{0D4887B9-3C1F-4413-ADF4-0526F5D776F1}" type="presParOf" srcId="{880B5DA0-6279-4C67-8803-3BFE4EB72158}" destId="{2402B032-53C0-4444-9F45-D01AF5450BBA}" srcOrd="1" destOrd="0" presId="urn:microsoft.com/office/officeart/2005/8/layout/cycle3"/>
    <dgm:cxn modelId="{8521CBD2-7BD8-4FAD-999B-5F22D645666A}" type="presParOf" srcId="{880B5DA0-6279-4C67-8803-3BFE4EB72158}" destId="{E35F3A80-6574-47AF-8B5E-2D18B34002B5}" srcOrd="2" destOrd="0" presId="urn:microsoft.com/office/officeart/2005/8/layout/cycle3"/>
    <dgm:cxn modelId="{0F11854F-17C7-4BD5-B135-209CB906695E}" type="presParOf" srcId="{880B5DA0-6279-4C67-8803-3BFE4EB72158}" destId="{FC2D1124-EDB7-4895-908A-A8F2E4B13042}" srcOrd="3" destOrd="0" presId="urn:microsoft.com/office/officeart/2005/8/layout/cycle3"/>
    <dgm:cxn modelId="{C2DFDD8F-90BC-48AD-9F46-D3FE80AEC7EE}" type="presParOf" srcId="{880B5DA0-6279-4C67-8803-3BFE4EB72158}" destId="{A4CA75E9-295B-4FC9-AC79-F0499FE761A1}" srcOrd="4" destOrd="0" presId="urn:microsoft.com/office/officeart/2005/8/layout/cycle3"/>
    <dgm:cxn modelId="{72CAB88E-5E7E-46EB-844F-E33AC2E07640}" type="presParOf" srcId="{880B5DA0-6279-4C67-8803-3BFE4EB72158}" destId="{327746F1-2B54-4A53-A2CE-3392A7CC8A22}" srcOrd="5" destOrd="0" presId="urn:microsoft.com/office/officeart/2005/8/layout/cycle3"/>
    <dgm:cxn modelId="{5DC48138-4BC9-450E-B277-749DA06868A8}" type="presParOf" srcId="{880B5DA0-6279-4C67-8803-3BFE4EB72158}" destId="{5298D6AA-2FBE-4E14-A2F3-D1A92B3E1A49}" srcOrd="6" destOrd="0" presId="urn:microsoft.com/office/officeart/2005/8/layout/cycle3"/>
    <dgm:cxn modelId="{6F3D4967-9713-4FCA-AB92-4F372D7D2359}" type="presParOf" srcId="{880B5DA0-6279-4C67-8803-3BFE4EB72158}" destId="{F29A6CCA-CA90-423E-8FBE-31A563BE0C6D}"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1DEAD8-539C-477B-AA4D-24D9225B85F1}"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3AEAB499-4B11-4F64-BAB0-14D23F8B2FB1}">
      <dgm:prSet phldrT="[Text]"/>
      <dgm:spPr/>
      <dgm:t>
        <a:bodyPr/>
        <a:lstStyle/>
        <a:p>
          <a:r>
            <a:rPr lang="en-US" dirty="0" smtClean="0"/>
            <a:t>Technical Closeout</a:t>
          </a:r>
          <a:endParaRPr lang="en-US" dirty="0"/>
        </a:p>
      </dgm:t>
    </dgm:pt>
    <dgm:pt modelId="{74FE1FA9-4353-499E-B1D7-0FD2C79E7A34}" type="parTrans" cxnId="{FDF0DCD1-8F54-4C29-8936-9BF9FD243C0B}">
      <dgm:prSet/>
      <dgm:spPr/>
      <dgm:t>
        <a:bodyPr/>
        <a:lstStyle/>
        <a:p>
          <a:endParaRPr lang="en-US"/>
        </a:p>
      </dgm:t>
    </dgm:pt>
    <dgm:pt modelId="{58BD3089-FF81-42F4-99E8-5465BC8F92A6}" type="sibTrans" cxnId="{FDF0DCD1-8F54-4C29-8936-9BF9FD243C0B}">
      <dgm:prSet/>
      <dgm:spPr/>
      <dgm:t>
        <a:bodyPr/>
        <a:lstStyle/>
        <a:p>
          <a:endParaRPr lang="en-US"/>
        </a:p>
      </dgm:t>
    </dgm:pt>
    <dgm:pt modelId="{2DFD1784-2B47-4534-9064-DD3DC8C27A7D}">
      <dgm:prSet phldrT="[Text]"/>
      <dgm:spPr/>
      <dgm:t>
        <a:bodyPr/>
        <a:lstStyle/>
        <a:p>
          <a:r>
            <a:rPr lang="en-US" dirty="0" smtClean="0"/>
            <a:t>Financial Closeout</a:t>
          </a:r>
          <a:endParaRPr lang="en-US" dirty="0"/>
        </a:p>
      </dgm:t>
    </dgm:pt>
    <dgm:pt modelId="{18507B14-31AD-459F-A6EF-0D26855D3D3B}" type="parTrans" cxnId="{4FE3C708-0970-400E-A410-B1B2066BFF12}">
      <dgm:prSet/>
      <dgm:spPr/>
      <dgm:t>
        <a:bodyPr/>
        <a:lstStyle/>
        <a:p>
          <a:endParaRPr lang="en-US"/>
        </a:p>
      </dgm:t>
    </dgm:pt>
    <dgm:pt modelId="{11BD48D5-9C96-4250-B3CF-288AF0A47DC5}" type="sibTrans" cxnId="{4FE3C708-0970-400E-A410-B1B2066BFF12}">
      <dgm:prSet/>
      <dgm:spPr/>
      <dgm:t>
        <a:bodyPr/>
        <a:lstStyle/>
        <a:p>
          <a:endParaRPr lang="en-US"/>
        </a:p>
      </dgm:t>
    </dgm:pt>
    <dgm:pt modelId="{50C0B2FD-1998-4BED-812E-FABA67FBB6B2}">
      <dgm:prSet phldrT="[Text]"/>
      <dgm:spPr/>
      <dgm:t>
        <a:bodyPr/>
        <a:lstStyle/>
        <a:p>
          <a:r>
            <a:rPr lang="en-US" dirty="0" smtClean="0"/>
            <a:t>Regulatory Closeout</a:t>
          </a:r>
          <a:endParaRPr lang="en-US" dirty="0"/>
        </a:p>
      </dgm:t>
    </dgm:pt>
    <dgm:pt modelId="{4561A011-AD8F-441E-A37A-EA467BB0501B}" type="parTrans" cxnId="{0DBF463F-6E04-49D5-94B4-1D03F09CD107}">
      <dgm:prSet/>
      <dgm:spPr/>
      <dgm:t>
        <a:bodyPr/>
        <a:lstStyle/>
        <a:p>
          <a:endParaRPr lang="en-US"/>
        </a:p>
      </dgm:t>
    </dgm:pt>
    <dgm:pt modelId="{297AC149-4DDE-4044-AF27-BD3864F77966}" type="sibTrans" cxnId="{0DBF463F-6E04-49D5-94B4-1D03F09CD107}">
      <dgm:prSet/>
      <dgm:spPr/>
      <dgm:t>
        <a:bodyPr/>
        <a:lstStyle/>
        <a:p>
          <a:endParaRPr lang="en-US"/>
        </a:p>
      </dgm:t>
    </dgm:pt>
    <dgm:pt modelId="{6DEFDDFA-5FE9-46C1-8306-BC44B58115AA}">
      <dgm:prSet/>
      <dgm:spPr/>
      <dgm:t>
        <a:bodyPr/>
        <a:lstStyle/>
        <a:p>
          <a:r>
            <a:rPr lang="en-US" dirty="0" smtClean="0"/>
            <a:t>Activities have been completed in accordance with the work plan/activity plan </a:t>
          </a:r>
          <a:endParaRPr lang="en-US" dirty="0"/>
        </a:p>
      </dgm:t>
    </dgm:pt>
    <dgm:pt modelId="{77444E27-C143-4630-AADF-7E5C46D84ED0}" type="parTrans" cxnId="{BE6F0859-5B47-4975-92E6-806EAEA6F75E}">
      <dgm:prSet/>
      <dgm:spPr/>
      <dgm:t>
        <a:bodyPr/>
        <a:lstStyle/>
        <a:p>
          <a:endParaRPr lang="en-US"/>
        </a:p>
      </dgm:t>
    </dgm:pt>
    <dgm:pt modelId="{5F5FA4E4-900F-4DA9-9830-4F5636C408EC}" type="sibTrans" cxnId="{BE6F0859-5B47-4975-92E6-806EAEA6F75E}">
      <dgm:prSet/>
      <dgm:spPr/>
      <dgm:t>
        <a:bodyPr/>
        <a:lstStyle/>
        <a:p>
          <a:endParaRPr lang="en-US"/>
        </a:p>
      </dgm:t>
    </dgm:pt>
    <dgm:pt modelId="{78778E55-3208-439D-9223-684B984EA2BB}">
      <dgm:prSet/>
      <dgm:spPr/>
      <dgm:t>
        <a:bodyPr/>
        <a:lstStyle/>
        <a:p>
          <a:r>
            <a:rPr lang="en-US" dirty="0" smtClean="0"/>
            <a:t>Final reconciliation of any advanced funds or expenditures under the award submitted</a:t>
          </a:r>
          <a:endParaRPr lang="en-US" dirty="0"/>
        </a:p>
      </dgm:t>
    </dgm:pt>
    <dgm:pt modelId="{8AE22D0A-4586-4180-88A2-4E9D34B6AA30}" type="parTrans" cxnId="{56B947D7-3F2D-4CAE-A04C-3A88D6DF20C6}">
      <dgm:prSet/>
      <dgm:spPr/>
      <dgm:t>
        <a:bodyPr/>
        <a:lstStyle/>
        <a:p>
          <a:endParaRPr lang="en-US"/>
        </a:p>
      </dgm:t>
    </dgm:pt>
    <dgm:pt modelId="{F0A9D2B9-4000-4F3E-A106-4377D5E90EAE}" type="sibTrans" cxnId="{56B947D7-3F2D-4CAE-A04C-3A88D6DF20C6}">
      <dgm:prSet/>
      <dgm:spPr/>
      <dgm:t>
        <a:bodyPr/>
        <a:lstStyle/>
        <a:p>
          <a:endParaRPr lang="en-US"/>
        </a:p>
      </dgm:t>
    </dgm:pt>
    <dgm:pt modelId="{0261497D-3AD3-4DC9-A456-12A1386471B3}">
      <dgm:prSet/>
      <dgm:spPr/>
      <dgm:t>
        <a:bodyPr/>
        <a:lstStyle/>
        <a:p>
          <a:r>
            <a:rPr lang="en-US" dirty="0" smtClean="0"/>
            <a:t>Files and records have been properly maintained for audit purposes</a:t>
          </a:r>
          <a:endParaRPr lang="en-US" dirty="0"/>
        </a:p>
      </dgm:t>
    </dgm:pt>
    <dgm:pt modelId="{196DAFBD-B7F2-4898-8690-929D4320EFDA}" type="parTrans" cxnId="{BB9BBBA4-BB94-41AC-8BAC-772B37886434}">
      <dgm:prSet/>
      <dgm:spPr/>
      <dgm:t>
        <a:bodyPr/>
        <a:lstStyle/>
        <a:p>
          <a:endParaRPr lang="en-US"/>
        </a:p>
      </dgm:t>
    </dgm:pt>
    <dgm:pt modelId="{F05ADF9D-C00D-46DF-95B6-19EDF6532A08}" type="sibTrans" cxnId="{BB9BBBA4-BB94-41AC-8BAC-772B37886434}">
      <dgm:prSet/>
      <dgm:spPr/>
      <dgm:t>
        <a:bodyPr/>
        <a:lstStyle/>
        <a:p>
          <a:endParaRPr lang="en-US"/>
        </a:p>
      </dgm:t>
    </dgm:pt>
    <dgm:pt modelId="{7A8BF504-5BD1-4795-9DAD-A126FF26E3B5}" type="pres">
      <dgm:prSet presAssocID="{F71DEAD8-539C-477B-AA4D-24D9225B85F1}" presName="linear" presStyleCnt="0">
        <dgm:presLayoutVars>
          <dgm:dir/>
          <dgm:animLvl val="lvl"/>
          <dgm:resizeHandles val="exact"/>
        </dgm:presLayoutVars>
      </dgm:prSet>
      <dgm:spPr/>
      <dgm:t>
        <a:bodyPr/>
        <a:lstStyle/>
        <a:p>
          <a:endParaRPr lang="en-US"/>
        </a:p>
      </dgm:t>
    </dgm:pt>
    <dgm:pt modelId="{3F8F693D-4155-4F06-89A3-FEEAD40A1E94}" type="pres">
      <dgm:prSet presAssocID="{3AEAB499-4B11-4F64-BAB0-14D23F8B2FB1}" presName="parentLin" presStyleCnt="0"/>
      <dgm:spPr/>
    </dgm:pt>
    <dgm:pt modelId="{622F9900-092D-4511-A520-D15E50D854E9}" type="pres">
      <dgm:prSet presAssocID="{3AEAB499-4B11-4F64-BAB0-14D23F8B2FB1}" presName="parentLeftMargin" presStyleLbl="node1" presStyleIdx="0" presStyleCnt="3"/>
      <dgm:spPr/>
      <dgm:t>
        <a:bodyPr/>
        <a:lstStyle/>
        <a:p>
          <a:endParaRPr lang="en-US"/>
        </a:p>
      </dgm:t>
    </dgm:pt>
    <dgm:pt modelId="{1792B76D-ED9A-4B57-A715-1E14495771BD}" type="pres">
      <dgm:prSet presAssocID="{3AEAB499-4B11-4F64-BAB0-14D23F8B2FB1}" presName="parentText" presStyleLbl="node1" presStyleIdx="0" presStyleCnt="3">
        <dgm:presLayoutVars>
          <dgm:chMax val="0"/>
          <dgm:bulletEnabled val="1"/>
        </dgm:presLayoutVars>
      </dgm:prSet>
      <dgm:spPr/>
      <dgm:t>
        <a:bodyPr/>
        <a:lstStyle/>
        <a:p>
          <a:endParaRPr lang="en-US"/>
        </a:p>
      </dgm:t>
    </dgm:pt>
    <dgm:pt modelId="{4C04F40A-4073-4B47-B574-96386CEBE322}" type="pres">
      <dgm:prSet presAssocID="{3AEAB499-4B11-4F64-BAB0-14D23F8B2FB1}" presName="negativeSpace" presStyleCnt="0"/>
      <dgm:spPr/>
    </dgm:pt>
    <dgm:pt modelId="{E5C05A61-EF80-4300-B253-50A22A70CDF0}" type="pres">
      <dgm:prSet presAssocID="{3AEAB499-4B11-4F64-BAB0-14D23F8B2FB1}" presName="childText" presStyleLbl="conFgAcc1" presStyleIdx="0" presStyleCnt="3">
        <dgm:presLayoutVars>
          <dgm:bulletEnabled val="1"/>
        </dgm:presLayoutVars>
      </dgm:prSet>
      <dgm:spPr/>
      <dgm:t>
        <a:bodyPr/>
        <a:lstStyle/>
        <a:p>
          <a:endParaRPr lang="en-US"/>
        </a:p>
      </dgm:t>
    </dgm:pt>
    <dgm:pt modelId="{8F51D00C-6195-4AA9-9312-94A085F8C0E7}" type="pres">
      <dgm:prSet presAssocID="{58BD3089-FF81-42F4-99E8-5465BC8F92A6}" presName="spaceBetweenRectangles" presStyleCnt="0"/>
      <dgm:spPr/>
    </dgm:pt>
    <dgm:pt modelId="{E6CE1013-0F51-4507-ADDF-6C3F85E29147}" type="pres">
      <dgm:prSet presAssocID="{2DFD1784-2B47-4534-9064-DD3DC8C27A7D}" presName="parentLin" presStyleCnt="0"/>
      <dgm:spPr/>
    </dgm:pt>
    <dgm:pt modelId="{8288236A-AC8B-47BF-A75D-C328BD83EE44}" type="pres">
      <dgm:prSet presAssocID="{2DFD1784-2B47-4534-9064-DD3DC8C27A7D}" presName="parentLeftMargin" presStyleLbl="node1" presStyleIdx="0" presStyleCnt="3"/>
      <dgm:spPr/>
      <dgm:t>
        <a:bodyPr/>
        <a:lstStyle/>
        <a:p>
          <a:endParaRPr lang="en-US"/>
        </a:p>
      </dgm:t>
    </dgm:pt>
    <dgm:pt modelId="{A1718BD0-8E22-4950-B7B8-00976500217F}" type="pres">
      <dgm:prSet presAssocID="{2DFD1784-2B47-4534-9064-DD3DC8C27A7D}" presName="parentText" presStyleLbl="node1" presStyleIdx="1" presStyleCnt="3">
        <dgm:presLayoutVars>
          <dgm:chMax val="0"/>
          <dgm:bulletEnabled val="1"/>
        </dgm:presLayoutVars>
      </dgm:prSet>
      <dgm:spPr/>
      <dgm:t>
        <a:bodyPr/>
        <a:lstStyle/>
        <a:p>
          <a:endParaRPr lang="en-US"/>
        </a:p>
      </dgm:t>
    </dgm:pt>
    <dgm:pt modelId="{DB969904-3EFF-4A44-B224-506154FC4B7F}" type="pres">
      <dgm:prSet presAssocID="{2DFD1784-2B47-4534-9064-DD3DC8C27A7D}" presName="negativeSpace" presStyleCnt="0"/>
      <dgm:spPr/>
    </dgm:pt>
    <dgm:pt modelId="{225E0FE0-D162-4DAA-A19D-1B79496E740C}" type="pres">
      <dgm:prSet presAssocID="{2DFD1784-2B47-4534-9064-DD3DC8C27A7D}" presName="childText" presStyleLbl="conFgAcc1" presStyleIdx="1" presStyleCnt="3">
        <dgm:presLayoutVars>
          <dgm:bulletEnabled val="1"/>
        </dgm:presLayoutVars>
      </dgm:prSet>
      <dgm:spPr/>
      <dgm:t>
        <a:bodyPr/>
        <a:lstStyle/>
        <a:p>
          <a:endParaRPr lang="en-US"/>
        </a:p>
      </dgm:t>
    </dgm:pt>
    <dgm:pt modelId="{B489A03C-17A1-4528-881D-295BFD995020}" type="pres">
      <dgm:prSet presAssocID="{11BD48D5-9C96-4250-B3CF-288AF0A47DC5}" presName="spaceBetweenRectangles" presStyleCnt="0"/>
      <dgm:spPr/>
    </dgm:pt>
    <dgm:pt modelId="{6BC11773-F538-4449-9F1F-CE5DE5BF52B6}" type="pres">
      <dgm:prSet presAssocID="{50C0B2FD-1998-4BED-812E-FABA67FBB6B2}" presName="parentLin" presStyleCnt="0"/>
      <dgm:spPr/>
    </dgm:pt>
    <dgm:pt modelId="{59FB77C8-F1A8-45CE-9F33-257014CAB44D}" type="pres">
      <dgm:prSet presAssocID="{50C0B2FD-1998-4BED-812E-FABA67FBB6B2}" presName="parentLeftMargin" presStyleLbl="node1" presStyleIdx="1" presStyleCnt="3"/>
      <dgm:spPr/>
      <dgm:t>
        <a:bodyPr/>
        <a:lstStyle/>
        <a:p>
          <a:endParaRPr lang="en-US"/>
        </a:p>
      </dgm:t>
    </dgm:pt>
    <dgm:pt modelId="{01730B0E-9201-4EA0-86AF-72B8C1C2832F}" type="pres">
      <dgm:prSet presAssocID="{50C0B2FD-1998-4BED-812E-FABA67FBB6B2}" presName="parentText" presStyleLbl="node1" presStyleIdx="2" presStyleCnt="3">
        <dgm:presLayoutVars>
          <dgm:chMax val="0"/>
          <dgm:bulletEnabled val="1"/>
        </dgm:presLayoutVars>
      </dgm:prSet>
      <dgm:spPr/>
      <dgm:t>
        <a:bodyPr/>
        <a:lstStyle/>
        <a:p>
          <a:endParaRPr lang="en-US"/>
        </a:p>
      </dgm:t>
    </dgm:pt>
    <dgm:pt modelId="{F2625452-738F-4CF2-BC10-8E96E76D94F1}" type="pres">
      <dgm:prSet presAssocID="{50C0B2FD-1998-4BED-812E-FABA67FBB6B2}" presName="negativeSpace" presStyleCnt="0"/>
      <dgm:spPr/>
    </dgm:pt>
    <dgm:pt modelId="{58C614F1-3A94-49CC-8795-3C044F336F36}" type="pres">
      <dgm:prSet presAssocID="{50C0B2FD-1998-4BED-812E-FABA67FBB6B2}" presName="childText" presStyleLbl="conFgAcc1" presStyleIdx="2" presStyleCnt="3">
        <dgm:presLayoutVars>
          <dgm:bulletEnabled val="1"/>
        </dgm:presLayoutVars>
      </dgm:prSet>
      <dgm:spPr/>
      <dgm:t>
        <a:bodyPr/>
        <a:lstStyle/>
        <a:p>
          <a:endParaRPr lang="en-US"/>
        </a:p>
      </dgm:t>
    </dgm:pt>
  </dgm:ptLst>
  <dgm:cxnLst>
    <dgm:cxn modelId="{603B79CD-6F3B-4216-922E-0E0CE04262C1}" type="presOf" srcId="{2DFD1784-2B47-4534-9064-DD3DC8C27A7D}" destId="{A1718BD0-8E22-4950-B7B8-00976500217F}" srcOrd="1" destOrd="0" presId="urn:microsoft.com/office/officeart/2005/8/layout/list1"/>
    <dgm:cxn modelId="{ACC703E1-916B-4155-9897-85E3EEA89603}" type="presOf" srcId="{F71DEAD8-539C-477B-AA4D-24D9225B85F1}" destId="{7A8BF504-5BD1-4795-9DAD-A126FF26E3B5}" srcOrd="0" destOrd="0" presId="urn:microsoft.com/office/officeart/2005/8/layout/list1"/>
    <dgm:cxn modelId="{BB9BBBA4-BB94-41AC-8BAC-772B37886434}" srcId="{50C0B2FD-1998-4BED-812E-FABA67FBB6B2}" destId="{0261497D-3AD3-4DC9-A456-12A1386471B3}" srcOrd="0" destOrd="0" parTransId="{196DAFBD-B7F2-4898-8690-929D4320EFDA}" sibTransId="{F05ADF9D-C00D-46DF-95B6-19EDF6532A08}"/>
    <dgm:cxn modelId="{832633F5-0E3B-48B6-9E2B-D3235DA432CE}" type="presOf" srcId="{3AEAB499-4B11-4F64-BAB0-14D23F8B2FB1}" destId="{622F9900-092D-4511-A520-D15E50D854E9}" srcOrd="0" destOrd="0" presId="urn:microsoft.com/office/officeart/2005/8/layout/list1"/>
    <dgm:cxn modelId="{95B7E320-7837-420A-AC4F-B76276451658}" type="presOf" srcId="{78778E55-3208-439D-9223-684B984EA2BB}" destId="{225E0FE0-D162-4DAA-A19D-1B79496E740C}" srcOrd="0" destOrd="0" presId="urn:microsoft.com/office/officeart/2005/8/layout/list1"/>
    <dgm:cxn modelId="{0DBF463F-6E04-49D5-94B4-1D03F09CD107}" srcId="{F71DEAD8-539C-477B-AA4D-24D9225B85F1}" destId="{50C0B2FD-1998-4BED-812E-FABA67FBB6B2}" srcOrd="2" destOrd="0" parTransId="{4561A011-AD8F-441E-A37A-EA467BB0501B}" sibTransId="{297AC149-4DDE-4044-AF27-BD3864F77966}"/>
    <dgm:cxn modelId="{FDF0DCD1-8F54-4C29-8936-9BF9FD243C0B}" srcId="{F71DEAD8-539C-477B-AA4D-24D9225B85F1}" destId="{3AEAB499-4B11-4F64-BAB0-14D23F8B2FB1}" srcOrd="0" destOrd="0" parTransId="{74FE1FA9-4353-499E-B1D7-0FD2C79E7A34}" sibTransId="{58BD3089-FF81-42F4-99E8-5465BC8F92A6}"/>
    <dgm:cxn modelId="{B19826DE-2CD2-4D40-84FD-E244023B9094}" type="presOf" srcId="{3AEAB499-4B11-4F64-BAB0-14D23F8B2FB1}" destId="{1792B76D-ED9A-4B57-A715-1E14495771BD}" srcOrd="1" destOrd="0" presId="urn:microsoft.com/office/officeart/2005/8/layout/list1"/>
    <dgm:cxn modelId="{BE6F0859-5B47-4975-92E6-806EAEA6F75E}" srcId="{3AEAB499-4B11-4F64-BAB0-14D23F8B2FB1}" destId="{6DEFDDFA-5FE9-46C1-8306-BC44B58115AA}" srcOrd="0" destOrd="0" parTransId="{77444E27-C143-4630-AADF-7E5C46D84ED0}" sibTransId="{5F5FA4E4-900F-4DA9-9830-4F5636C408EC}"/>
    <dgm:cxn modelId="{4FE3C708-0970-400E-A410-B1B2066BFF12}" srcId="{F71DEAD8-539C-477B-AA4D-24D9225B85F1}" destId="{2DFD1784-2B47-4534-9064-DD3DC8C27A7D}" srcOrd="1" destOrd="0" parTransId="{18507B14-31AD-459F-A6EF-0D26855D3D3B}" sibTransId="{11BD48D5-9C96-4250-B3CF-288AF0A47DC5}"/>
    <dgm:cxn modelId="{2F3FF33D-27B1-4E0B-8D25-5168503DD73E}" type="presOf" srcId="{50C0B2FD-1998-4BED-812E-FABA67FBB6B2}" destId="{59FB77C8-F1A8-45CE-9F33-257014CAB44D}" srcOrd="0" destOrd="0" presId="urn:microsoft.com/office/officeart/2005/8/layout/list1"/>
    <dgm:cxn modelId="{6B2D34F1-4535-4102-8404-00DAD43B1907}" type="presOf" srcId="{50C0B2FD-1998-4BED-812E-FABA67FBB6B2}" destId="{01730B0E-9201-4EA0-86AF-72B8C1C2832F}" srcOrd="1" destOrd="0" presId="urn:microsoft.com/office/officeart/2005/8/layout/list1"/>
    <dgm:cxn modelId="{58B3114F-7452-46BE-8804-80E4251F54DB}" type="presOf" srcId="{0261497D-3AD3-4DC9-A456-12A1386471B3}" destId="{58C614F1-3A94-49CC-8795-3C044F336F36}" srcOrd="0" destOrd="0" presId="urn:microsoft.com/office/officeart/2005/8/layout/list1"/>
    <dgm:cxn modelId="{56B947D7-3F2D-4CAE-A04C-3A88D6DF20C6}" srcId="{2DFD1784-2B47-4534-9064-DD3DC8C27A7D}" destId="{78778E55-3208-439D-9223-684B984EA2BB}" srcOrd="0" destOrd="0" parTransId="{8AE22D0A-4586-4180-88A2-4E9D34B6AA30}" sibTransId="{F0A9D2B9-4000-4F3E-A106-4377D5E90EAE}"/>
    <dgm:cxn modelId="{1FD46BBB-FA67-4B73-A115-251663242733}" type="presOf" srcId="{6DEFDDFA-5FE9-46C1-8306-BC44B58115AA}" destId="{E5C05A61-EF80-4300-B253-50A22A70CDF0}" srcOrd="0" destOrd="0" presId="urn:microsoft.com/office/officeart/2005/8/layout/list1"/>
    <dgm:cxn modelId="{D71462B0-0545-453B-B102-991169A95C14}" type="presOf" srcId="{2DFD1784-2B47-4534-9064-DD3DC8C27A7D}" destId="{8288236A-AC8B-47BF-A75D-C328BD83EE44}" srcOrd="0" destOrd="0" presId="urn:microsoft.com/office/officeart/2005/8/layout/list1"/>
    <dgm:cxn modelId="{60359890-75E2-404D-89FE-CE160130F117}" type="presParOf" srcId="{7A8BF504-5BD1-4795-9DAD-A126FF26E3B5}" destId="{3F8F693D-4155-4F06-89A3-FEEAD40A1E94}" srcOrd="0" destOrd="0" presId="urn:microsoft.com/office/officeart/2005/8/layout/list1"/>
    <dgm:cxn modelId="{DD5FC06E-B552-41E1-920A-4F32DC257158}" type="presParOf" srcId="{3F8F693D-4155-4F06-89A3-FEEAD40A1E94}" destId="{622F9900-092D-4511-A520-D15E50D854E9}" srcOrd="0" destOrd="0" presId="urn:microsoft.com/office/officeart/2005/8/layout/list1"/>
    <dgm:cxn modelId="{F08C14C9-CAB8-454B-80FA-D0D4F4E2ECC3}" type="presParOf" srcId="{3F8F693D-4155-4F06-89A3-FEEAD40A1E94}" destId="{1792B76D-ED9A-4B57-A715-1E14495771BD}" srcOrd="1" destOrd="0" presId="urn:microsoft.com/office/officeart/2005/8/layout/list1"/>
    <dgm:cxn modelId="{AE50A8BA-7673-4152-8EBB-CC972AC4BF47}" type="presParOf" srcId="{7A8BF504-5BD1-4795-9DAD-A126FF26E3B5}" destId="{4C04F40A-4073-4B47-B574-96386CEBE322}" srcOrd="1" destOrd="0" presId="urn:microsoft.com/office/officeart/2005/8/layout/list1"/>
    <dgm:cxn modelId="{82A85522-94DE-47F8-8770-6DFFF39FE36D}" type="presParOf" srcId="{7A8BF504-5BD1-4795-9DAD-A126FF26E3B5}" destId="{E5C05A61-EF80-4300-B253-50A22A70CDF0}" srcOrd="2" destOrd="0" presId="urn:microsoft.com/office/officeart/2005/8/layout/list1"/>
    <dgm:cxn modelId="{6AE1BCB5-E6B6-49CC-B92F-8CB44B17DB63}" type="presParOf" srcId="{7A8BF504-5BD1-4795-9DAD-A126FF26E3B5}" destId="{8F51D00C-6195-4AA9-9312-94A085F8C0E7}" srcOrd="3" destOrd="0" presId="urn:microsoft.com/office/officeart/2005/8/layout/list1"/>
    <dgm:cxn modelId="{3D8AA958-C5AB-4285-8307-05D371260164}" type="presParOf" srcId="{7A8BF504-5BD1-4795-9DAD-A126FF26E3B5}" destId="{E6CE1013-0F51-4507-ADDF-6C3F85E29147}" srcOrd="4" destOrd="0" presId="urn:microsoft.com/office/officeart/2005/8/layout/list1"/>
    <dgm:cxn modelId="{240E4A48-CD1D-4B42-A7D7-AA4C520249E1}" type="presParOf" srcId="{E6CE1013-0F51-4507-ADDF-6C3F85E29147}" destId="{8288236A-AC8B-47BF-A75D-C328BD83EE44}" srcOrd="0" destOrd="0" presId="urn:microsoft.com/office/officeart/2005/8/layout/list1"/>
    <dgm:cxn modelId="{3BCED7E8-0814-48DC-905F-C84557F1E5BA}" type="presParOf" srcId="{E6CE1013-0F51-4507-ADDF-6C3F85E29147}" destId="{A1718BD0-8E22-4950-B7B8-00976500217F}" srcOrd="1" destOrd="0" presId="urn:microsoft.com/office/officeart/2005/8/layout/list1"/>
    <dgm:cxn modelId="{85B4068C-ADE7-4B1F-A5D7-D5D515AF98E7}" type="presParOf" srcId="{7A8BF504-5BD1-4795-9DAD-A126FF26E3B5}" destId="{DB969904-3EFF-4A44-B224-506154FC4B7F}" srcOrd="5" destOrd="0" presId="urn:microsoft.com/office/officeart/2005/8/layout/list1"/>
    <dgm:cxn modelId="{2AB0C242-AFBF-4BAA-9324-3AD28AFCDF25}" type="presParOf" srcId="{7A8BF504-5BD1-4795-9DAD-A126FF26E3B5}" destId="{225E0FE0-D162-4DAA-A19D-1B79496E740C}" srcOrd="6" destOrd="0" presId="urn:microsoft.com/office/officeart/2005/8/layout/list1"/>
    <dgm:cxn modelId="{F52B0AB8-6766-466E-8F2B-8F80C910008E}" type="presParOf" srcId="{7A8BF504-5BD1-4795-9DAD-A126FF26E3B5}" destId="{B489A03C-17A1-4528-881D-295BFD995020}" srcOrd="7" destOrd="0" presId="urn:microsoft.com/office/officeart/2005/8/layout/list1"/>
    <dgm:cxn modelId="{E4264FC7-26B1-4C84-9C8A-027999F79B9A}" type="presParOf" srcId="{7A8BF504-5BD1-4795-9DAD-A126FF26E3B5}" destId="{6BC11773-F538-4449-9F1F-CE5DE5BF52B6}" srcOrd="8" destOrd="0" presId="urn:microsoft.com/office/officeart/2005/8/layout/list1"/>
    <dgm:cxn modelId="{1E1111B2-7C2C-4F2F-80DA-EAEAB1446224}" type="presParOf" srcId="{6BC11773-F538-4449-9F1F-CE5DE5BF52B6}" destId="{59FB77C8-F1A8-45CE-9F33-257014CAB44D}" srcOrd="0" destOrd="0" presId="urn:microsoft.com/office/officeart/2005/8/layout/list1"/>
    <dgm:cxn modelId="{D4DB868C-7BA8-4250-B0DD-D5E20471B77B}" type="presParOf" srcId="{6BC11773-F538-4449-9F1F-CE5DE5BF52B6}" destId="{01730B0E-9201-4EA0-86AF-72B8C1C2832F}" srcOrd="1" destOrd="0" presId="urn:microsoft.com/office/officeart/2005/8/layout/list1"/>
    <dgm:cxn modelId="{2617DBE4-B212-4DE7-A836-16DD2BA6A7DC}" type="presParOf" srcId="{7A8BF504-5BD1-4795-9DAD-A126FF26E3B5}" destId="{F2625452-738F-4CF2-BC10-8E96E76D94F1}" srcOrd="9" destOrd="0" presId="urn:microsoft.com/office/officeart/2005/8/layout/list1"/>
    <dgm:cxn modelId="{AB1E8C1D-D7E8-49BC-BFFF-EA331A9B64D2}" type="presParOf" srcId="{7A8BF504-5BD1-4795-9DAD-A126FF26E3B5}" destId="{58C614F1-3A94-49CC-8795-3C044F336F3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F25D5D-A9A9-401A-8274-F5CE8101AE45}"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en-US"/>
        </a:p>
      </dgm:t>
    </dgm:pt>
    <dgm:pt modelId="{AECD5615-CDCA-4EE0-89CA-B0C44ABA1FD9}">
      <dgm:prSet phldrT="[Text]"/>
      <dgm:spPr/>
      <dgm:t>
        <a:bodyPr/>
        <a:lstStyle/>
        <a:p>
          <a:r>
            <a:rPr lang="en-US" dirty="0" smtClean="0"/>
            <a:t>Effective and efficient Operations</a:t>
          </a:r>
          <a:endParaRPr lang="en-US" dirty="0"/>
        </a:p>
      </dgm:t>
    </dgm:pt>
    <dgm:pt modelId="{4441103B-0F02-47B7-BF0C-7017105D5470}" type="parTrans" cxnId="{14EC6DCE-26B1-4386-93C4-CEE23C6FF0D9}">
      <dgm:prSet/>
      <dgm:spPr/>
      <dgm:t>
        <a:bodyPr/>
        <a:lstStyle/>
        <a:p>
          <a:endParaRPr lang="en-US"/>
        </a:p>
      </dgm:t>
    </dgm:pt>
    <dgm:pt modelId="{0070A4D4-B092-4681-92FF-8E09A612F507}" type="sibTrans" cxnId="{14EC6DCE-26B1-4386-93C4-CEE23C6FF0D9}">
      <dgm:prSet/>
      <dgm:spPr/>
      <dgm:t>
        <a:bodyPr/>
        <a:lstStyle/>
        <a:p>
          <a:endParaRPr lang="en-US"/>
        </a:p>
      </dgm:t>
    </dgm:pt>
    <dgm:pt modelId="{A5F242F8-5620-482A-85DA-C7F825325A65}">
      <dgm:prSet phldrT="[Text]"/>
      <dgm:spPr/>
      <dgm:t>
        <a:bodyPr/>
        <a:lstStyle/>
        <a:p>
          <a:r>
            <a:rPr lang="en-US" dirty="0" smtClean="0"/>
            <a:t>Reliable Financial Reporting</a:t>
          </a:r>
          <a:endParaRPr lang="en-US" dirty="0"/>
        </a:p>
      </dgm:t>
    </dgm:pt>
    <dgm:pt modelId="{AFD9BEB6-6E71-481E-88B2-9E90F0357C27}" type="parTrans" cxnId="{3A8AB43F-A932-4B08-A854-B2E353979BD8}">
      <dgm:prSet/>
      <dgm:spPr/>
      <dgm:t>
        <a:bodyPr/>
        <a:lstStyle/>
        <a:p>
          <a:endParaRPr lang="en-US"/>
        </a:p>
      </dgm:t>
    </dgm:pt>
    <dgm:pt modelId="{24C09086-6271-4F2F-8F59-17D484367489}" type="sibTrans" cxnId="{3A8AB43F-A932-4B08-A854-B2E353979BD8}">
      <dgm:prSet/>
      <dgm:spPr/>
      <dgm:t>
        <a:bodyPr/>
        <a:lstStyle/>
        <a:p>
          <a:endParaRPr lang="en-US"/>
        </a:p>
      </dgm:t>
    </dgm:pt>
    <dgm:pt modelId="{28080428-264F-4429-89A9-D8212853BEC7}">
      <dgm:prSet phldrT="[Text]"/>
      <dgm:spPr/>
      <dgm:t>
        <a:bodyPr/>
        <a:lstStyle/>
        <a:p>
          <a:r>
            <a:rPr lang="en-US" dirty="0" smtClean="0"/>
            <a:t>Compliance with terms, conditions and regulations</a:t>
          </a:r>
          <a:endParaRPr lang="en-US" dirty="0"/>
        </a:p>
      </dgm:t>
    </dgm:pt>
    <dgm:pt modelId="{C1615122-5F2A-4176-A99A-527035ECB4F3}" type="parTrans" cxnId="{E10897C5-54F3-409E-A2E7-8FC95F92DC3E}">
      <dgm:prSet/>
      <dgm:spPr/>
      <dgm:t>
        <a:bodyPr/>
        <a:lstStyle/>
        <a:p>
          <a:endParaRPr lang="en-US"/>
        </a:p>
      </dgm:t>
    </dgm:pt>
    <dgm:pt modelId="{416B12AE-423D-4DE0-AE0D-AC8800B39227}" type="sibTrans" cxnId="{E10897C5-54F3-409E-A2E7-8FC95F92DC3E}">
      <dgm:prSet/>
      <dgm:spPr/>
      <dgm:t>
        <a:bodyPr/>
        <a:lstStyle/>
        <a:p>
          <a:endParaRPr lang="en-US"/>
        </a:p>
      </dgm:t>
    </dgm:pt>
    <dgm:pt modelId="{18D877E9-09F1-49BD-80F3-3CCA01175E4C}" type="pres">
      <dgm:prSet presAssocID="{04F25D5D-A9A9-401A-8274-F5CE8101AE45}" presName="Name0" presStyleCnt="0">
        <dgm:presLayoutVars>
          <dgm:dir/>
          <dgm:animLvl val="lvl"/>
          <dgm:resizeHandles val="exact"/>
        </dgm:presLayoutVars>
      </dgm:prSet>
      <dgm:spPr/>
      <dgm:t>
        <a:bodyPr/>
        <a:lstStyle/>
        <a:p>
          <a:endParaRPr lang="en-US"/>
        </a:p>
      </dgm:t>
    </dgm:pt>
    <dgm:pt modelId="{6C23486A-4601-4EFF-B55B-7B22024E7234}" type="pres">
      <dgm:prSet presAssocID="{AECD5615-CDCA-4EE0-89CA-B0C44ABA1FD9}" presName="composite" presStyleCnt="0"/>
      <dgm:spPr/>
    </dgm:pt>
    <dgm:pt modelId="{EAE27FCE-CE14-4353-AA37-AE5E64E5E9E0}" type="pres">
      <dgm:prSet presAssocID="{AECD5615-CDCA-4EE0-89CA-B0C44ABA1FD9}" presName="parTx" presStyleLbl="alignNode1" presStyleIdx="0" presStyleCnt="3">
        <dgm:presLayoutVars>
          <dgm:chMax val="0"/>
          <dgm:chPref val="0"/>
          <dgm:bulletEnabled val="1"/>
        </dgm:presLayoutVars>
      </dgm:prSet>
      <dgm:spPr/>
      <dgm:t>
        <a:bodyPr/>
        <a:lstStyle/>
        <a:p>
          <a:endParaRPr lang="en-US"/>
        </a:p>
      </dgm:t>
    </dgm:pt>
    <dgm:pt modelId="{D7EC39B3-9C72-4FE9-8190-69DF3ED1D504}" type="pres">
      <dgm:prSet presAssocID="{AECD5615-CDCA-4EE0-89CA-B0C44ABA1FD9}" presName="desTx" presStyleLbl="alignAccFollowNode1" presStyleIdx="0" presStyleCnt="3">
        <dgm:presLayoutVars>
          <dgm:bulletEnabled val="1"/>
        </dgm:presLayoutVars>
      </dgm:prSet>
      <dgm:spPr/>
      <dgm:t>
        <a:bodyPr/>
        <a:lstStyle/>
        <a:p>
          <a:endParaRPr lang="en-US"/>
        </a:p>
      </dgm:t>
    </dgm:pt>
    <dgm:pt modelId="{0EEF7DC7-E35F-4D85-B50D-5E54609DA69D}" type="pres">
      <dgm:prSet presAssocID="{0070A4D4-B092-4681-92FF-8E09A612F507}" presName="space" presStyleCnt="0"/>
      <dgm:spPr/>
    </dgm:pt>
    <dgm:pt modelId="{E126BA85-6CB0-4056-B99E-18C5D6FF4EBB}" type="pres">
      <dgm:prSet presAssocID="{A5F242F8-5620-482A-85DA-C7F825325A65}" presName="composite" presStyleCnt="0"/>
      <dgm:spPr/>
    </dgm:pt>
    <dgm:pt modelId="{957B43D0-88D8-40CC-816B-4A383DA7E9AC}" type="pres">
      <dgm:prSet presAssocID="{A5F242F8-5620-482A-85DA-C7F825325A65}" presName="parTx" presStyleLbl="alignNode1" presStyleIdx="1" presStyleCnt="3">
        <dgm:presLayoutVars>
          <dgm:chMax val="0"/>
          <dgm:chPref val="0"/>
          <dgm:bulletEnabled val="1"/>
        </dgm:presLayoutVars>
      </dgm:prSet>
      <dgm:spPr/>
      <dgm:t>
        <a:bodyPr/>
        <a:lstStyle/>
        <a:p>
          <a:endParaRPr lang="en-US"/>
        </a:p>
      </dgm:t>
    </dgm:pt>
    <dgm:pt modelId="{75C3E0E1-2899-46FD-9ECD-952E4F258AC4}" type="pres">
      <dgm:prSet presAssocID="{A5F242F8-5620-482A-85DA-C7F825325A65}" presName="desTx" presStyleLbl="alignAccFollowNode1" presStyleIdx="1" presStyleCnt="3">
        <dgm:presLayoutVars>
          <dgm:bulletEnabled val="1"/>
        </dgm:presLayoutVars>
      </dgm:prSet>
      <dgm:spPr/>
      <dgm:t>
        <a:bodyPr/>
        <a:lstStyle/>
        <a:p>
          <a:endParaRPr lang="en-US"/>
        </a:p>
      </dgm:t>
    </dgm:pt>
    <dgm:pt modelId="{68B0FBF5-89B3-4410-93AD-EB0B9A57A8CD}" type="pres">
      <dgm:prSet presAssocID="{24C09086-6271-4F2F-8F59-17D484367489}" presName="space" presStyleCnt="0"/>
      <dgm:spPr/>
    </dgm:pt>
    <dgm:pt modelId="{8EB03D70-9770-44E6-BE07-D3F1EA44C991}" type="pres">
      <dgm:prSet presAssocID="{28080428-264F-4429-89A9-D8212853BEC7}" presName="composite" presStyleCnt="0"/>
      <dgm:spPr/>
    </dgm:pt>
    <dgm:pt modelId="{89717600-98D5-42E6-997E-19CFC19330C3}" type="pres">
      <dgm:prSet presAssocID="{28080428-264F-4429-89A9-D8212853BEC7}" presName="parTx" presStyleLbl="alignNode1" presStyleIdx="2" presStyleCnt="3">
        <dgm:presLayoutVars>
          <dgm:chMax val="0"/>
          <dgm:chPref val="0"/>
          <dgm:bulletEnabled val="1"/>
        </dgm:presLayoutVars>
      </dgm:prSet>
      <dgm:spPr/>
      <dgm:t>
        <a:bodyPr/>
        <a:lstStyle/>
        <a:p>
          <a:endParaRPr lang="en-US"/>
        </a:p>
      </dgm:t>
    </dgm:pt>
    <dgm:pt modelId="{52C58A34-A503-4A5B-86EA-4897DA0B0C02}" type="pres">
      <dgm:prSet presAssocID="{28080428-264F-4429-89A9-D8212853BEC7}" presName="desTx" presStyleLbl="alignAccFollowNode1" presStyleIdx="2" presStyleCnt="3">
        <dgm:presLayoutVars>
          <dgm:bulletEnabled val="1"/>
        </dgm:presLayoutVars>
      </dgm:prSet>
      <dgm:spPr/>
      <dgm:t>
        <a:bodyPr/>
        <a:lstStyle/>
        <a:p>
          <a:endParaRPr lang="en-US"/>
        </a:p>
      </dgm:t>
    </dgm:pt>
  </dgm:ptLst>
  <dgm:cxnLst>
    <dgm:cxn modelId="{6071BF9C-3BA8-412F-8993-87AE33D7E4F6}" type="presOf" srcId="{AECD5615-CDCA-4EE0-89CA-B0C44ABA1FD9}" destId="{EAE27FCE-CE14-4353-AA37-AE5E64E5E9E0}" srcOrd="0" destOrd="0" presId="urn:microsoft.com/office/officeart/2005/8/layout/hList1"/>
    <dgm:cxn modelId="{4E9931AA-2948-475D-AE89-286595E805D9}" type="presOf" srcId="{A5F242F8-5620-482A-85DA-C7F825325A65}" destId="{957B43D0-88D8-40CC-816B-4A383DA7E9AC}" srcOrd="0" destOrd="0" presId="urn:microsoft.com/office/officeart/2005/8/layout/hList1"/>
    <dgm:cxn modelId="{3A8AB43F-A932-4B08-A854-B2E353979BD8}" srcId="{04F25D5D-A9A9-401A-8274-F5CE8101AE45}" destId="{A5F242F8-5620-482A-85DA-C7F825325A65}" srcOrd="1" destOrd="0" parTransId="{AFD9BEB6-6E71-481E-88B2-9E90F0357C27}" sibTransId="{24C09086-6271-4F2F-8F59-17D484367489}"/>
    <dgm:cxn modelId="{5A12897C-1213-4529-B3F7-C5A17896F67C}" type="presOf" srcId="{04F25D5D-A9A9-401A-8274-F5CE8101AE45}" destId="{18D877E9-09F1-49BD-80F3-3CCA01175E4C}" srcOrd="0" destOrd="0" presId="urn:microsoft.com/office/officeart/2005/8/layout/hList1"/>
    <dgm:cxn modelId="{14EC6DCE-26B1-4386-93C4-CEE23C6FF0D9}" srcId="{04F25D5D-A9A9-401A-8274-F5CE8101AE45}" destId="{AECD5615-CDCA-4EE0-89CA-B0C44ABA1FD9}" srcOrd="0" destOrd="0" parTransId="{4441103B-0F02-47B7-BF0C-7017105D5470}" sibTransId="{0070A4D4-B092-4681-92FF-8E09A612F507}"/>
    <dgm:cxn modelId="{FD23266A-40E2-4649-A789-3E1079FD6E01}" type="presOf" srcId="{28080428-264F-4429-89A9-D8212853BEC7}" destId="{89717600-98D5-42E6-997E-19CFC19330C3}" srcOrd="0" destOrd="0" presId="urn:microsoft.com/office/officeart/2005/8/layout/hList1"/>
    <dgm:cxn modelId="{E10897C5-54F3-409E-A2E7-8FC95F92DC3E}" srcId="{04F25D5D-A9A9-401A-8274-F5CE8101AE45}" destId="{28080428-264F-4429-89A9-D8212853BEC7}" srcOrd="2" destOrd="0" parTransId="{C1615122-5F2A-4176-A99A-527035ECB4F3}" sibTransId="{416B12AE-423D-4DE0-AE0D-AC8800B39227}"/>
    <dgm:cxn modelId="{4C3005EB-AA02-4EBF-A6FA-93C48EA67B71}" type="presParOf" srcId="{18D877E9-09F1-49BD-80F3-3CCA01175E4C}" destId="{6C23486A-4601-4EFF-B55B-7B22024E7234}" srcOrd="0" destOrd="0" presId="urn:microsoft.com/office/officeart/2005/8/layout/hList1"/>
    <dgm:cxn modelId="{8B2AC0C4-EDC5-4504-9D10-1644FACDB068}" type="presParOf" srcId="{6C23486A-4601-4EFF-B55B-7B22024E7234}" destId="{EAE27FCE-CE14-4353-AA37-AE5E64E5E9E0}" srcOrd="0" destOrd="0" presId="urn:microsoft.com/office/officeart/2005/8/layout/hList1"/>
    <dgm:cxn modelId="{90FF1AD9-3DC4-4D4D-910C-958C927B36A1}" type="presParOf" srcId="{6C23486A-4601-4EFF-B55B-7B22024E7234}" destId="{D7EC39B3-9C72-4FE9-8190-69DF3ED1D504}" srcOrd="1" destOrd="0" presId="urn:microsoft.com/office/officeart/2005/8/layout/hList1"/>
    <dgm:cxn modelId="{57F37265-055E-42E0-A26D-10B1B3F61E1E}" type="presParOf" srcId="{18D877E9-09F1-49BD-80F3-3CCA01175E4C}" destId="{0EEF7DC7-E35F-4D85-B50D-5E54609DA69D}" srcOrd="1" destOrd="0" presId="urn:microsoft.com/office/officeart/2005/8/layout/hList1"/>
    <dgm:cxn modelId="{33DB8258-3411-4929-B35C-CD3545C0662B}" type="presParOf" srcId="{18D877E9-09F1-49BD-80F3-3CCA01175E4C}" destId="{E126BA85-6CB0-4056-B99E-18C5D6FF4EBB}" srcOrd="2" destOrd="0" presId="urn:microsoft.com/office/officeart/2005/8/layout/hList1"/>
    <dgm:cxn modelId="{D5F771A0-E0E6-4D2E-A1A4-64B4FC2D85E4}" type="presParOf" srcId="{E126BA85-6CB0-4056-B99E-18C5D6FF4EBB}" destId="{957B43D0-88D8-40CC-816B-4A383DA7E9AC}" srcOrd="0" destOrd="0" presId="urn:microsoft.com/office/officeart/2005/8/layout/hList1"/>
    <dgm:cxn modelId="{7E44E777-8905-4216-9AF6-BE2146FED916}" type="presParOf" srcId="{E126BA85-6CB0-4056-B99E-18C5D6FF4EBB}" destId="{75C3E0E1-2899-46FD-9ECD-952E4F258AC4}" srcOrd="1" destOrd="0" presId="urn:microsoft.com/office/officeart/2005/8/layout/hList1"/>
    <dgm:cxn modelId="{D2D4BAA1-9640-4BAA-97AD-C03C84E15228}" type="presParOf" srcId="{18D877E9-09F1-49BD-80F3-3CCA01175E4C}" destId="{68B0FBF5-89B3-4410-93AD-EB0B9A57A8CD}" srcOrd="3" destOrd="0" presId="urn:microsoft.com/office/officeart/2005/8/layout/hList1"/>
    <dgm:cxn modelId="{743AA742-F5A2-4E5F-9958-A586A53BFAFF}" type="presParOf" srcId="{18D877E9-09F1-49BD-80F3-3CCA01175E4C}" destId="{8EB03D70-9770-44E6-BE07-D3F1EA44C991}" srcOrd="4" destOrd="0" presId="urn:microsoft.com/office/officeart/2005/8/layout/hList1"/>
    <dgm:cxn modelId="{C11492A1-DE2F-4528-92B1-E0B18EB92C5B}" type="presParOf" srcId="{8EB03D70-9770-44E6-BE07-D3F1EA44C991}" destId="{89717600-98D5-42E6-997E-19CFC19330C3}" srcOrd="0" destOrd="0" presId="urn:microsoft.com/office/officeart/2005/8/layout/hList1"/>
    <dgm:cxn modelId="{E7DD03E4-ACF7-4D6B-A645-8D67D422D39F}" type="presParOf" srcId="{8EB03D70-9770-44E6-BE07-D3F1EA44C991}" destId="{52C58A34-A503-4A5B-86EA-4897DA0B0C0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2733BD-3BFA-4406-9E9B-2B4FDF0E82F3}" type="doc">
      <dgm:prSet loTypeId="urn:microsoft.com/office/officeart/2005/8/layout/chart3" loCatId="relationship" qsTypeId="urn:microsoft.com/office/officeart/2005/8/quickstyle/simple1" qsCatId="simple" csTypeId="urn:microsoft.com/office/officeart/2005/8/colors/accent2_2" csCatId="accent2" phldr="1"/>
      <dgm:spPr/>
    </dgm:pt>
    <dgm:pt modelId="{86889EA7-C095-4EB4-B7EC-8503AC25FCC4}">
      <dgm:prSet phldrT="[Text]"/>
      <dgm:spPr/>
      <dgm:t>
        <a:bodyPr/>
        <a:lstStyle/>
        <a:p>
          <a:r>
            <a:rPr lang="en-US" b="1" dirty="0" smtClean="0"/>
            <a:t>Competent Personnel</a:t>
          </a:r>
          <a:endParaRPr lang="en-US" b="1" dirty="0"/>
        </a:p>
      </dgm:t>
    </dgm:pt>
    <dgm:pt modelId="{AB0EF9A3-9574-4A63-AE48-76FF7293530C}" type="parTrans" cxnId="{8B96AA6F-8AD1-45A9-A1E9-D781C8669DCF}">
      <dgm:prSet/>
      <dgm:spPr/>
      <dgm:t>
        <a:bodyPr/>
        <a:lstStyle/>
        <a:p>
          <a:endParaRPr lang="en-US" b="1"/>
        </a:p>
      </dgm:t>
    </dgm:pt>
    <dgm:pt modelId="{5A480ADE-6287-4AF8-B23E-AD060CB4BE28}" type="sibTrans" cxnId="{8B96AA6F-8AD1-45A9-A1E9-D781C8669DCF}">
      <dgm:prSet/>
      <dgm:spPr/>
      <dgm:t>
        <a:bodyPr/>
        <a:lstStyle/>
        <a:p>
          <a:endParaRPr lang="en-US" b="1"/>
        </a:p>
      </dgm:t>
    </dgm:pt>
    <dgm:pt modelId="{9DC97919-9430-402B-8E16-34B145E8E68B}">
      <dgm:prSet phldrT="[Text]"/>
      <dgm:spPr/>
      <dgm:t>
        <a:bodyPr/>
        <a:lstStyle/>
        <a:p>
          <a:r>
            <a:rPr lang="en-US" b="1" dirty="0" smtClean="0"/>
            <a:t>Fixed Responsibilities</a:t>
          </a:r>
          <a:endParaRPr lang="en-US" b="1" dirty="0"/>
        </a:p>
      </dgm:t>
    </dgm:pt>
    <dgm:pt modelId="{1BC39905-1F93-4589-9D32-582FCDC421F3}" type="parTrans" cxnId="{E4C1CB38-46B5-482E-8197-4EEF8AA4FCEC}">
      <dgm:prSet/>
      <dgm:spPr/>
      <dgm:t>
        <a:bodyPr/>
        <a:lstStyle/>
        <a:p>
          <a:endParaRPr lang="en-US" b="1"/>
        </a:p>
      </dgm:t>
    </dgm:pt>
    <dgm:pt modelId="{3A5DB097-EAF3-4C71-962B-4130A623F21D}" type="sibTrans" cxnId="{E4C1CB38-46B5-482E-8197-4EEF8AA4FCEC}">
      <dgm:prSet/>
      <dgm:spPr/>
      <dgm:t>
        <a:bodyPr/>
        <a:lstStyle/>
        <a:p>
          <a:endParaRPr lang="en-US" b="1"/>
        </a:p>
      </dgm:t>
    </dgm:pt>
    <dgm:pt modelId="{EAAF74B0-F985-4FA0-9373-B6CC95CAE437}">
      <dgm:prSet phldrT="[Text]"/>
      <dgm:spPr/>
      <dgm:t>
        <a:bodyPr/>
        <a:lstStyle/>
        <a:p>
          <a:r>
            <a:rPr lang="en-US" b="1" dirty="0" smtClean="0"/>
            <a:t>Segregation of Duties</a:t>
          </a:r>
          <a:endParaRPr lang="en-US" b="1" dirty="0"/>
        </a:p>
      </dgm:t>
    </dgm:pt>
    <dgm:pt modelId="{6218196F-A178-48EF-9D10-3F1EFC26835C}" type="parTrans" cxnId="{E8A7121A-191D-4782-AB78-9FE62219AB07}">
      <dgm:prSet/>
      <dgm:spPr/>
      <dgm:t>
        <a:bodyPr/>
        <a:lstStyle/>
        <a:p>
          <a:endParaRPr lang="en-US" b="1"/>
        </a:p>
      </dgm:t>
    </dgm:pt>
    <dgm:pt modelId="{E193E251-22A3-4243-B328-A4A675838AD2}" type="sibTrans" cxnId="{E8A7121A-191D-4782-AB78-9FE62219AB07}">
      <dgm:prSet/>
      <dgm:spPr/>
      <dgm:t>
        <a:bodyPr/>
        <a:lstStyle/>
        <a:p>
          <a:endParaRPr lang="en-US" b="1"/>
        </a:p>
      </dgm:t>
    </dgm:pt>
    <dgm:pt modelId="{D49930D3-3F75-455B-A698-98FD738EF0A6}">
      <dgm:prSet phldrT="[Text]"/>
      <dgm:spPr/>
      <dgm:t>
        <a:bodyPr/>
        <a:lstStyle/>
        <a:p>
          <a:r>
            <a:rPr lang="en-US" b="1" dirty="0" smtClean="0"/>
            <a:t>Safeguards Over Assets</a:t>
          </a:r>
          <a:endParaRPr lang="en-US" b="1" dirty="0"/>
        </a:p>
      </dgm:t>
    </dgm:pt>
    <dgm:pt modelId="{F2CE6EC6-B8EE-4E34-BAB1-52FF1578D40B}" type="parTrans" cxnId="{58B90538-4354-48BD-8B59-79781D0B4B99}">
      <dgm:prSet/>
      <dgm:spPr/>
      <dgm:t>
        <a:bodyPr/>
        <a:lstStyle/>
        <a:p>
          <a:endParaRPr lang="en-US" b="1"/>
        </a:p>
      </dgm:t>
    </dgm:pt>
    <dgm:pt modelId="{6EE66600-42CC-49FF-85AD-B34D3EDB5116}" type="sibTrans" cxnId="{58B90538-4354-48BD-8B59-79781D0B4B99}">
      <dgm:prSet/>
      <dgm:spPr/>
      <dgm:t>
        <a:bodyPr/>
        <a:lstStyle/>
        <a:p>
          <a:endParaRPr lang="en-US" b="1"/>
        </a:p>
      </dgm:t>
    </dgm:pt>
    <dgm:pt modelId="{E90E7279-5C83-4A4B-87BF-F725ECE24D91}">
      <dgm:prSet phldrT="[Text]"/>
      <dgm:spPr/>
      <dgm:t>
        <a:bodyPr/>
        <a:lstStyle/>
        <a:p>
          <a:r>
            <a:rPr lang="en-US" b="1" dirty="0" smtClean="0"/>
            <a:t>Reliable Accounting System</a:t>
          </a:r>
          <a:endParaRPr lang="en-US" b="1" dirty="0"/>
        </a:p>
      </dgm:t>
    </dgm:pt>
    <dgm:pt modelId="{8E3C2335-8C6F-47CA-BABB-4F04BFD1BF98}" type="parTrans" cxnId="{0AF88F2C-D6C0-4EE8-98C5-F1277F4EADE0}">
      <dgm:prSet/>
      <dgm:spPr/>
      <dgm:t>
        <a:bodyPr/>
        <a:lstStyle/>
        <a:p>
          <a:endParaRPr lang="en-US" b="1"/>
        </a:p>
      </dgm:t>
    </dgm:pt>
    <dgm:pt modelId="{55322FB9-9C29-404E-A5ED-795DA30FFFCF}" type="sibTrans" cxnId="{0AF88F2C-D6C0-4EE8-98C5-F1277F4EADE0}">
      <dgm:prSet/>
      <dgm:spPr/>
      <dgm:t>
        <a:bodyPr/>
        <a:lstStyle/>
        <a:p>
          <a:endParaRPr lang="en-US" b="1"/>
        </a:p>
      </dgm:t>
    </dgm:pt>
    <dgm:pt modelId="{6BB9B2D9-EE57-4B42-80E8-CC455948D4C6}">
      <dgm:prSet phldrT="[Text]"/>
      <dgm:spPr/>
      <dgm:t>
        <a:bodyPr/>
        <a:lstStyle/>
        <a:p>
          <a:r>
            <a:rPr lang="en-US" b="1" dirty="0" smtClean="0"/>
            <a:t>Periodic Reporting</a:t>
          </a:r>
          <a:endParaRPr lang="en-US" b="1" dirty="0"/>
        </a:p>
      </dgm:t>
    </dgm:pt>
    <dgm:pt modelId="{98EB00D9-B3BE-4CE2-943F-ED0CF8BE8332}" type="parTrans" cxnId="{C1EC689E-F823-483F-A61F-E0A9ADCBD9FD}">
      <dgm:prSet/>
      <dgm:spPr/>
      <dgm:t>
        <a:bodyPr/>
        <a:lstStyle/>
        <a:p>
          <a:endParaRPr lang="en-US" b="1"/>
        </a:p>
      </dgm:t>
    </dgm:pt>
    <dgm:pt modelId="{AA523933-C33B-4FD6-A1B6-62B015607263}" type="sibTrans" cxnId="{C1EC689E-F823-483F-A61F-E0A9ADCBD9FD}">
      <dgm:prSet/>
      <dgm:spPr/>
      <dgm:t>
        <a:bodyPr/>
        <a:lstStyle/>
        <a:p>
          <a:endParaRPr lang="en-US" b="1"/>
        </a:p>
      </dgm:t>
    </dgm:pt>
    <dgm:pt modelId="{E8FE2096-D4F1-45FE-9748-6AC122AC0DC7}">
      <dgm:prSet phldrT="[Text]"/>
      <dgm:spPr/>
      <dgm:t>
        <a:bodyPr/>
        <a:lstStyle/>
        <a:p>
          <a:r>
            <a:rPr lang="en-US" b="1" dirty="0" smtClean="0"/>
            <a:t>Monitoring</a:t>
          </a:r>
          <a:endParaRPr lang="en-US" b="1" dirty="0"/>
        </a:p>
      </dgm:t>
    </dgm:pt>
    <dgm:pt modelId="{82D2639B-ADA7-4692-8DDC-1B8A703B92A1}" type="parTrans" cxnId="{9C5EBDF3-B95C-43B6-B586-FC5E064EAC8F}">
      <dgm:prSet/>
      <dgm:spPr/>
      <dgm:t>
        <a:bodyPr/>
        <a:lstStyle/>
        <a:p>
          <a:endParaRPr lang="en-US" b="1"/>
        </a:p>
      </dgm:t>
    </dgm:pt>
    <dgm:pt modelId="{40E463B0-9A40-41B2-8FCF-DFA0245DF6E8}" type="sibTrans" cxnId="{9C5EBDF3-B95C-43B6-B586-FC5E064EAC8F}">
      <dgm:prSet/>
      <dgm:spPr/>
      <dgm:t>
        <a:bodyPr/>
        <a:lstStyle/>
        <a:p>
          <a:endParaRPr lang="en-US" b="1"/>
        </a:p>
      </dgm:t>
    </dgm:pt>
    <dgm:pt modelId="{D6E94C76-75A5-4734-BB07-544E4082A10F}" type="pres">
      <dgm:prSet presAssocID="{062733BD-3BFA-4406-9E9B-2B4FDF0E82F3}" presName="compositeShape" presStyleCnt="0">
        <dgm:presLayoutVars>
          <dgm:chMax val="7"/>
          <dgm:dir/>
          <dgm:resizeHandles val="exact"/>
        </dgm:presLayoutVars>
      </dgm:prSet>
      <dgm:spPr/>
    </dgm:pt>
    <dgm:pt modelId="{F77EC9D0-E21D-418B-9508-9EAA618FFB05}" type="pres">
      <dgm:prSet presAssocID="{062733BD-3BFA-4406-9E9B-2B4FDF0E82F3}" presName="wedge1" presStyleLbl="node1" presStyleIdx="0" presStyleCnt="7" custScaleY="101339" custLinFactNeighborX="25000" custLinFactNeighborY="4855"/>
      <dgm:spPr/>
      <dgm:t>
        <a:bodyPr/>
        <a:lstStyle/>
        <a:p>
          <a:endParaRPr lang="en-US"/>
        </a:p>
      </dgm:t>
    </dgm:pt>
    <dgm:pt modelId="{B1630ABB-181E-4541-A0DC-13F4129F1BE1}" type="pres">
      <dgm:prSet presAssocID="{062733BD-3BFA-4406-9E9B-2B4FDF0E82F3}" presName="wedge1Tx" presStyleLbl="node1" presStyleIdx="0" presStyleCnt="7">
        <dgm:presLayoutVars>
          <dgm:chMax val="0"/>
          <dgm:chPref val="0"/>
          <dgm:bulletEnabled val="1"/>
        </dgm:presLayoutVars>
      </dgm:prSet>
      <dgm:spPr/>
      <dgm:t>
        <a:bodyPr/>
        <a:lstStyle/>
        <a:p>
          <a:endParaRPr lang="en-US"/>
        </a:p>
      </dgm:t>
    </dgm:pt>
    <dgm:pt modelId="{8632FAA6-1505-46CB-9BED-4A1594EB90E1}" type="pres">
      <dgm:prSet presAssocID="{062733BD-3BFA-4406-9E9B-2B4FDF0E82F3}" presName="wedge2" presStyleLbl="node1" presStyleIdx="1" presStyleCnt="7" custLinFactNeighborX="27481" custLinFactNeighborY="-1509"/>
      <dgm:spPr/>
      <dgm:t>
        <a:bodyPr/>
        <a:lstStyle/>
        <a:p>
          <a:endParaRPr lang="en-US"/>
        </a:p>
      </dgm:t>
    </dgm:pt>
    <dgm:pt modelId="{3910011A-3BA4-43C9-AE64-7A84F3243CC5}" type="pres">
      <dgm:prSet presAssocID="{062733BD-3BFA-4406-9E9B-2B4FDF0E82F3}" presName="wedge2Tx" presStyleLbl="node1" presStyleIdx="1" presStyleCnt="7">
        <dgm:presLayoutVars>
          <dgm:chMax val="0"/>
          <dgm:chPref val="0"/>
          <dgm:bulletEnabled val="1"/>
        </dgm:presLayoutVars>
      </dgm:prSet>
      <dgm:spPr/>
      <dgm:t>
        <a:bodyPr/>
        <a:lstStyle/>
        <a:p>
          <a:endParaRPr lang="en-US"/>
        </a:p>
      </dgm:t>
    </dgm:pt>
    <dgm:pt modelId="{8D52C7E5-E3A5-4832-A58F-E7EBC7BC9CB8}" type="pres">
      <dgm:prSet presAssocID="{062733BD-3BFA-4406-9E9B-2B4FDF0E82F3}" presName="wedge3" presStyleLbl="node1" presStyleIdx="2" presStyleCnt="7" custLinFactNeighborX="27631" custLinFactNeighborY="-1395"/>
      <dgm:spPr/>
      <dgm:t>
        <a:bodyPr/>
        <a:lstStyle/>
        <a:p>
          <a:endParaRPr lang="en-US"/>
        </a:p>
      </dgm:t>
    </dgm:pt>
    <dgm:pt modelId="{4A844510-EE83-498E-885A-72E928C1139B}" type="pres">
      <dgm:prSet presAssocID="{062733BD-3BFA-4406-9E9B-2B4FDF0E82F3}" presName="wedge3Tx" presStyleLbl="node1" presStyleIdx="2" presStyleCnt="7">
        <dgm:presLayoutVars>
          <dgm:chMax val="0"/>
          <dgm:chPref val="0"/>
          <dgm:bulletEnabled val="1"/>
        </dgm:presLayoutVars>
      </dgm:prSet>
      <dgm:spPr/>
      <dgm:t>
        <a:bodyPr/>
        <a:lstStyle/>
        <a:p>
          <a:endParaRPr lang="en-US"/>
        </a:p>
      </dgm:t>
    </dgm:pt>
    <dgm:pt modelId="{AD80296F-2CD0-463B-944E-3ED961372E5E}" type="pres">
      <dgm:prSet presAssocID="{062733BD-3BFA-4406-9E9B-2B4FDF0E82F3}" presName="wedge4" presStyleLbl="node1" presStyleIdx="3" presStyleCnt="7" custLinFactNeighborX="27631" custLinFactNeighborY="-1395"/>
      <dgm:spPr/>
      <dgm:t>
        <a:bodyPr/>
        <a:lstStyle/>
        <a:p>
          <a:endParaRPr lang="en-US"/>
        </a:p>
      </dgm:t>
    </dgm:pt>
    <dgm:pt modelId="{FFC4AF40-2DEB-4E30-B89A-53370FDA5683}" type="pres">
      <dgm:prSet presAssocID="{062733BD-3BFA-4406-9E9B-2B4FDF0E82F3}" presName="wedge4Tx" presStyleLbl="node1" presStyleIdx="3" presStyleCnt="7">
        <dgm:presLayoutVars>
          <dgm:chMax val="0"/>
          <dgm:chPref val="0"/>
          <dgm:bulletEnabled val="1"/>
        </dgm:presLayoutVars>
      </dgm:prSet>
      <dgm:spPr/>
      <dgm:t>
        <a:bodyPr/>
        <a:lstStyle/>
        <a:p>
          <a:endParaRPr lang="en-US"/>
        </a:p>
      </dgm:t>
    </dgm:pt>
    <dgm:pt modelId="{DEB6CFBA-2758-4221-89AA-345A4970951A}" type="pres">
      <dgm:prSet presAssocID="{062733BD-3BFA-4406-9E9B-2B4FDF0E82F3}" presName="wedge5" presStyleLbl="node1" presStyleIdx="4" presStyleCnt="7" custLinFactNeighborX="27631" custLinFactNeighborY="-1395"/>
      <dgm:spPr/>
      <dgm:t>
        <a:bodyPr/>
        <a:lstStyle/>
        <a:p>
          <a:endParaRPr lang="en-US"/>
        </a:p>
      </dgm:t>
    </dgm:pt>
    <dgm:pt modelId="{96A8DC2E-99E1-43BC-A511-08DA8AAF7DD8}" type="pres">
      <dgm:prSet presAssocID="{062733BD-3BFA-4406-9E9B-2B4FDF0E82F3}" presName="wedge5Tx" presStyleLbl="node1" presStyleIdx="4" presStyleCnt="7">
        <dgm:presLayoutVars>
          <dgm:chMax val="0"/>
          <dgm:chPref val="0"/>
          <dgm:bulletEnabled val="1"/>
        </dgm:presLayoutVars>
      </dgm:prSet>
      <dgm:spPr/>
      <dgm:t>
        <a:bodyPr/>
        <a:lstStyle/>
        <a:p>
          <a:endParaRPr lang="en-US"/>
        </a:p>
      </dgm:t>
    </dgm:pt>
    <dgm:pt modelId="{2D0D4976-21B3-47A5-9F34-53EB6076F0E4}" type="pres">
      <dgm:prSet presAssocID="{062733BD-3BFA-4406-9E9B-2B4FDF0E82F3}" presName="wedge6" presStyleLbl="node1" presStyleIdx="5" presStyleCnt="7" custLinFactNeighborX="27631" custLinFactNeighborY="-1395"/>
      <dgm:spPr/>
      <dgm:t>
        <a:bodyPr/>
        <a:lstStyle/>
        <a:p>
          <a:endParaRPr lang="en-US"/>
        </a:p>
      </dgm:t>
    </dgm:pt>
    <dgm:pt modelId="{7EDD81AD-1165-435F-911A-8403D6A6DF43}" type="pres">
      <dgm:prSet presAssocID="{062733BD-3BFA-4406-9E9B-2B4FDF0E82F3}" presName="wedge6Tx" presStyleLbl="node1" presStyleIdx="5" presStyleCnt="7">
        <dgm:presLayoutVars>
          <dgm:chMax val="0"/>
          <dgm:chPref val="0"/>
          <dgm:bulletEnabled val="1"/>
        </dgm:presLayoutVars>
      </dgm:prSet>
      <dgm:spPr/>
      <dgm:t>
        <a:bodyPr/>
        <a:lstStyle/>
        <a:p>
          <a:endParaRPr lang="en-US"/>
        </a:p>
      </dgm:t>
    </dgm:pt>
    <dgm:pt modelId="{56360C3D-A57D-4856-8606-25462D0A1575}" type="pres">
      <dgm:prSet presAssocID="{062733BD-3BFA-4406-9E9B-2B4FDF0E82F3}" presName="wedge7" presStyleLbl="node1" presStyleIdx="6" presStyleCnt="7" custLinFactNeighborX="27631" custLinFactNeighborY="-1395"/>
      <dgm:spPr/>
      <dgm:t>
        <a:bodyPr/>
        <a:lstStyle/>
        <a:p>
          <a:endParaRPr lang="en-US"/>
        </a:p>
      </dgm:t>
    </dgm:pt>
    <dgm:pt modelId="{98697559-F0DE-479D-A742-912A45AED827}" type="pres">
      <dgm:prSet presAssocID="{062733BD-3BFA-4406-9E9B-2B4FDF0E82F3}" presName="wedge7Tx" presStyleLbl="node1" presStyleIdx="6" presStyleCnt="7">
        <dgm:presLayoutVars>
          <dgm:chMax val="0"/>
          <dgm:chPref val="0"/>
          <dgm:bulletEnabled val="1"/>
        </dgm:presLayoutVars>
      </dgm:prSet>
      <dgm:spPr/>
      <dgm:t>
        <a:bodyPr/>
        <a:lstStyle/>
        <a:p>
          <a:endParaRPr lang="en-US"/>
        </a:p>
      </dgm:t>
    </dgm:pt>
  </dgm:ptLst>
  <dgm:cxnLst>
    <dgm:cxn modelId="{CDD9687C-BEE8-4F46-8A1A-973FA2A9CA61}" type="presOf" srcId="{E90E7279-5C83-4A4B-87BF-F725ECE24D91}" destId="{DEB6CFBA-2758-4221-89AA-345A4970951A}" srcOrd="0" destOrd="0" presId="urn:microsoft.com/office/officeart/2005/8/layout/chart3"/>
    <dgm:cxn modelId="{E8A7121A-191D-4782-AB78-9FE62219AB07}" srcId="{062733BD-3BFA-4406-9E9B-2B4FDF0E82F3}" destId="{EAAF74B0-F985-4FA0-9373-B6CC95CAE437}" srcOrd="2" destOrd="0" parTransId="{6218196F-A178-48EF-9D10-3F1EFC26835C}" sibTransId="{E193E251-22A3-4243-B328-A4A675838AD2}"/>
    <dgm:cxn modelId="{B5E0CFF9-CA7C-4AEF-99A8-D16243E08DA6}" type="presOf" srcId="{86889EA7-C095-4EB4-B7EC-8503AC25FCC4}" destId="{F77EC9D0-E21D-418B-9508-9EAA618FFB05}" srcOrd="0" destOrd="0" presId="urn:microsoft.com/office/officeart/2005/8/layout/chart3"/>
    <dgm:cxn modelId="{C9BE74C1-CE30-40AA-ADB2-55BCBB3ED736}" type="presOf" srcId="{EAAF74B0-F985-4FA0-9373-B6CC95CAE437}" destId="{4A844510-EE83-498E-885A-72E928C1139B}" srcOrd="1" destOrd="0" presId="urn:microsoft.com/office/officeart/2005/8/layout/chart3"/>
    <dgm:cxn modelId="{3474E7D7-CB0F-4304-9451-44BD42D5DAD2}" type="presOf" srcId="{EAAF74B0-F985-4FA0-9373-B6CC95CAE437}" destId="{8D52C7E5-E3A5-4832-A58F-E7EBC7BC9CB8}" srcOrd="0" destOrd="0" presId="urn:microsoft.com/office/officeart/2005/8/layout/chart3"/>
    <dgm:cxn modelId="{E4C1CB38-46B5-482E-8197-4EEF8AA4FCEC}" srcId="{062733BD-3BFA-4406-9E9B-2B4FDF0E82F3}" destId="{9DC97919-9430-402B-8E16-34B145E8E68B}" srcOrd="1" destOrd="0" parTransId="{1BC39905-1F93-4589-9D32-582FCDC421F3}" sibTransId="{3A5DB097-EAF3-4C71-962B-4130A623F21D}"/>
    <dgm:cxn modelId="{A031FC3C-F2E0-46AD-9C15-DB4F733049E3}" type="presOf" srcId="{9DC97919-9430-402B-8E16-34B145E8E68B}" destId="{3910011A-3BA4-43C9-AE64-7A84F3243CC5}" srcOrd="1" destOrd="0" presId="urn:microsoft.com/office/officeart/2005/8/layout/chart3"/>
    <dgm:cxn modelId="{7CCBEAC3-AC9C-4BF7-A09D-A18D0CD88331}" type="presOf" srcId="{86889EA7-C095-4EB4-B7EC-8503AC25FCC4}" destId="{B1630ABB-181E-4541-A0DC-13F4129F1BE1}" srcOrd="1" destOrd="0" presId="urn:microsoft.com/office/officeart/2005/8/layout/chart3"/>
    <dgm:cxn modelId="{6C4C3455-CD3E-477D-B635-FEF06740C39E}" type="presOf" srcId="{E90E7279-5C83-4A4B-87BF-F725ECE24D91}" destId="{96A8DC2E-99E1-43BC-A511-08DA8AAF7DD8}" srcOrd="1" destOrd="0" presId="urn:microsoft.com/office/officeart/2005/8/layout/chart3"/>
    <dgm:cxn modelId="{9C5EBDF3-B95C-43B6-B586-FC5E064EAC8F}" srcId="{062733BD-3BFA-4406-9E9B-2B4FDF0E82F3}" destId="{E8FE2096-D4F1-45FE-9748-6AC122AC0DC7}" srcOrd="6" destOrd="0" parTransId="{82D2639B-ADA7-4692-8DDC-1B8A703B92A1}" sibTransId="{40E463B0-9A40-41B2-8FCF-DFA0245DF6E8}"/>
    <dgm:cxn modelId="{0AF88F2C-D6C0-4EE8-98C5-F1277F4EADE0}" srcId="{062733BD-3BFA-4406-9E9B-2B4FDF0E82F3}" destId="{E90E7279-5C83-4A4B-87BF-F725ECE24D91}" srcOrd="4" destOrd="0" parTransId="{8E3C2335-8C6F-47CA-BABB-4F04BFD1BF98}" sibTransId="{55322FB9-9C29-404E-A5ED-795DA30FFFCF}"/>
    <dgm:cxn modelId="{3C68F08B-4A61-4E96-A829-042EB7B6CB5D}" type="presOf" srcId="{062733BD-3BFA-4406-9E9B-2B4FDF0E82F3}" destId="{D6E94C76-75A5-4734-BB07-544E4082A10F}" srcOrd="0" destOrd="0" presId="urn:microsoft.com/office/officeart/2005/8/layout/chart3"/>
    <dgm:cxn modelId="{98DC9668-A4C6-4671-A2DC-50137C621F6E}" type="presOf" srcId="{6BB9B2D9-EE57-4B42-80E8-CC455948D4C6}" destId="{7EDD81AD-1165-435F-911A-8403D6A6DF43}" srcOrd="1" destOrd="0" presId="urn:microsoft.com/office/officeart/2005/8/layout/chart3"/>
    <dgm:cxn modelId="{2D0795B8-1682-4048-8648-F589FFF8FF84}" type="presOf" srcId="{E8FE2096-D4F1-45FE-9748-6AC122AC0DC7}" destId="{56360C3D-A57D-4856-8606-25462D0A1575}" srcOrd="0" destOrd="0" presId="urn:microsoft.com/office/officeart/2005/8/layout/chart3"/>
    <dgm:cxn modelId="{4DEA580E-95B6-4F1C-B4D5-6D88FC00D20C}" type="presOf" srcId="{6BB9B2D9-EE57-4B42-80E8-CC455948D4C6}" destId="{2D0D4976-21B3-47A5-9F34-53EB6076F0E4}" srcOrd="0" destOrd="0" presId="urn:microsoft.com/office/officeart/2005/8/layout/chart3"/>
    <dgm:cxn modelId="{D2B35F6F-0E37-46C4-AE80-5377D90AE87A}" type="presOf" srcId="{E8FE2096-D4F1-45FE-9748-6AC122AC0DC7}" destId="{98697559-F0DE-479D-A742-912A45AED827}" srcOrd="1" destOrd="0" presId="urn:microsoft.com/office/officeart/2005/8/layout/chart3"/>
    <dgm:cxn modelId="{8B96AA6F-8AD1-45A9-A1E9-D781C8669DCF}" srcId="{062733BD-3BFA-4406-9E9B-2B4FDF0E82F3}" destId="{86889EA7-C095-4EB4-B7EC-8503AC25FCC4}" srcOrd="0" destOrd="0" parTransId="{AB0EF9A3-9574-4A63-AE48-76FF7293530C}" sibTransId="{5A480ADE-6287-4AF8-B23E-AD060CB4BE28}"/>
    <dgm:cxn modelId="{62734A79-A084-4A97-9CD4-C39B75564238}" type="presOf" srcId="{9DC97919-9430-402B-8E16-34B145E8E68B}" destId="{8632FAA6-1505-46CB-9BED-4A1594EB90E1}" srcOrd="0" destOrd="0" presId="urn:microsoft.com/office/officeart/2005/8/layout/chart3"/>
    <dgm:cxn modelId="{C1EC689E-F823-483F-A61F-E0A9ADCBD9FD}" srcId="{062733BD-3BFA-4406-9E9B-2B4FDF0E82F3}" destId="{6BB9B2D9-EE57-4B42-80E8-CC455948D4C6}" srcOrd="5" destOrd="0" parTransId="{98EB00D9-B3BE-4CE2-943F-ED0CF8BE8332}" sibTransId="{AA523933-C33B-4FD6-A1B6-62B015607263}"/>
    <dgm:cxn modelId="{58B90538-4354-48BD-8B59-79781D0B4B99}" srcId="{062733BD-3BFA-4406-9E9B-2B4FDF0E82F3}" destId="{D49930D3-3F75-455B-A698-98FD738EF0A6}" srcOrd="3" destOrd="0" parTransId="{F2CE6EC6-B8EE-4E34-BAB1-52FF1578D40B}" sibTransId="{6EE66600-42CC-49FF-85AD-B34D3EDB5116}"/>
    <dgm:cxn modelId="{31355962-E215-4190-90DD-A2CBECFAD8E0}" type="presOf" srcId="{D49930D3-3F75-455B-A698-98FD738EF0A6}" destId="{AD80296F-2CD0-463B-944E-3ED961372E5E}" srcOrd="0" destOrd="0" presId="urn:microsoft.com/office/officeart/2005/8/layout/chart3"/>
    <dgm:cxn modelId="{EC64BF3F-6182-45F3-AD53-0188B8953F0B}" type="presOf" srcId="{D49930D3-3F75-455B-A698-98FD738EF0A6}" destId="{FFC4AF40-2DEB-4E30-B89A-53370FDA5683}" srcOrd="1" destOrd="0" presId="urn:microsoft.com/office/officeart/2005/8/layout/chart3"/>
    <dgm:cxn modelId="{F87F2A0F-BFA3-412F-9649-11D89149C465}" type="presParOf" srcId="{D6E94C76-75A5-4734-BB07-544E4082A10F}" destId="{F77EC9D0-E21D-418B-9508-9EAA618FFB05}" srcOrd="0" destOrd="0" presId="urn:microsoft.com/office/officeart/2005/8/layout/chart3"/>
    <dgm:cxn modelId="{D2F94E33-182B-4AC7-AE4C-7C96F5B529F2}" type="presParOf" srcId="{D6E94C76-75A5-4734-BB07-544E4082A10F}" destId="{B1630ABB-181E-4541-A0DC-13F4129F1BE1}" srcOrd="1" destOrd="0" presId="urn:microsoft.com/office/officeart/2005/8/layout/chart3"/>
    <dgm:cxn modelId="{4E35D6AE-2128-4C38-B3FF-01F459942C8A}" type="presParOf" srcId="{D6E94C76-75A5-4734-BB07-544E4082A10F}" destId="{8632FAA6-1505-46CB-9BED-4A1594EB90E1}" srcOrd="2" destOrd="0" presId="urn:microsoft.com/office/officeart/2005/8/layout/chart3"/>
    <dgm:cxn modelId="{93854F89-CEE9-4B4D-93F6-25EEB18FDC4E}" type="presParOf" srcId="{D6E94C76-75A5-4734-BB07-544E4082A10F}" destId="{3910011A-3BA4-43C9-AE64-7A84F3243CC5}" srcOrd="3" destOrd="0" presId="urn:microsoft.com/office/officeart/2005/8/layout/chart3"/>
    <dgm:cxn modelId="{3044DE01-4F31-43C4-A0B7-23EA27108E1E}" type="presParOf" srcId="{D6E94C76-75A5-4734-BB07-544E4082A10F}" destId="{8D52C7E5-E3A5-4832-A58F-E7EBC7BC9CB8}" srcOrd="4" destOrd="0" presId="urn:microsoft.com/office/officeart/2005/8/layout/chart3"/>
    <dgm:cxn modelId="{1B7CBD02-989A-48B7-9A09-8BD078456C0E}" type="presParOf" srcId="{D6E94C76-75A5-4734-BB07-544E4082A10F}" destId="{4A844510-EE83-498E-885A-72E928C1139B}" srcOrd="5" destOrd="0" presId="urn:microsoft.com/office/officeart/2005/8/layout/chart3"/>
    <dgm:cxn modelId="{4E2D25ED-598F-4FD3-B2F3-0062A2F8B3A5}" type="presParOf" srcId="{D6E94C76-75A5-4734-BB07-544E4082A10F}" destId="{AD80296F-2CD0-463B-944E-3ED961372E5E}" srcOrd="6" destOrd="0" presId="urn:microsoft.com/office/officeart/2005/8/layout/chart3"/>
    <dgm:cxn modelId="{98927A55-63B4-4226-9CF4-324CC8EBA8BD}" type="presParOf" srcId="{D6E94C76-75A5-4734-BB07-544E4082A10F}" destId="{FFC4AF40-2DEB-4E30-B89A-53370FDA5683}" srcOrd="7" destOrd="0" presId="urn:microsoft.com/office/officeart/2005/8/layout/chart3"/>
    <dgm:cxn modelId="{28D763BE-C2C4-452C-B5DE-539BA816A16B}" type="presParOf" srcId="{D6E94C76-75A5-4734-BB07-544E4082A10F}" destId="{DEB6CFBA-2758-4221-89AA-345A4970951A}" srcOrd="8" destOrd="0" presId="urn:microsoft.com/office/officeart/2005/8/layout/chart3"/>
    <dgm:cxn modelId="{732E7C42-17F9-4375-81E4-FE735C16B1F9}" type="presParOf" srcId="{D6E94C76-75A5-4734-BB07-544E4082A10F}" destId="{96A8DC2E-99E1-43BC-A511-08DA8AAF7DD8}" srcOrd="9" destOrd="0" presId="urn:microsoft.com/office/officeart/2005/8/layout/chart3"/>
    <dgm:cxn modelId="{05C24CED-1E66-4231-AF23-B7C1854A7367}" type="presParOf" srcId="{D6E94C76-75A5-4734-BB07-544E4082A10F}" destId="{2D0D4976-21B3-47A5-9F34-53EB6076F0E4}" srcOrd="10" destOrd="0" presId="urn:microsoft.com/office/officeart/2005/8/layout/chart3"/>
    <dgm:cxn modelId="{8FEDE4F1-4ABF-4EA1-9086-8822B8E7A9DD}" type="presParOf" srcId="{D6E94C76-75A5-4734-BB07-544E4082A10F}" destId="{7EDD81AD-1165-435F-911A-8403D6A6DF43}" srcOrd="11" destOrd="0" presId="urn:microsoft.com/office/officeart/2005/8/layout/chart3"/>
    <dgm:cxn modelId="{260EFCAB-E02E-4DB8-A600-ABC651C85782}" type="presParOf" srcId="{D6E94C76-75A5-4734-BB07-544E4082A10F}" destId="{56360C3D-A57D-4856-8606-25462D0A1575}" srcOrd="12" destOrd="0" presId="urn:microsoft.com/office/officeart/2005/8/layout/chart3"/>
    <dgm:cxn modelId="{23AF06F3-3733-47CF-BFEC-D4F1C2BC9DD8}" type="presParOf" srcId="{D6E94C76-75A5-4734-BB07-544E4082A10F}" destId="{98697559-F0DE-479D-A742-912A45AED827}" srcOrd="1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BF3D00-66BE-4C89-88DB-0781C31A695D}" type="doc">
      <dgm:prSet loTypeId="urn:microsoft.com/office/officeart/2005/8/layout/pyramid2" loCatId="list" qsTypeId="urn:microsoft.com/office/officeart/2005/8/quickstyle/simple1" qsCatId="simple" csTypeId="urn:microsoft.com/office/officeart/2005/8/colors/colorful4" csCatId="colorful" phldr="1"/>
      <dgm:spPr/>
    </dgm:pt>
    <dgm:pt modelId="{0A1AEED8-8C02-4B90-9D09-07615D6FED67}">
      <dgm:prSet phldrT="[Text]"/>
      <dgm:spPr/>
      <dgm:t>
        <a:bodyPr/>
        <a:lstStyle/>
        <a:p>
          <a:r>
            <a:rPr lang="en-US" dirty="0" smtClean="0"/>
            <a:t>Grant Manager</a:t>
          </a:r>
          <a:endParaRPr lang="en-US" dirty="0"/>
        </a:p>
      </dgm:t>
    </dgm:pt>
    <dgm:pt modelId="{4CB2D74D-CDD6-4CC2-8715-81AB549F1277}" type="parTrans" cxnId="{B4396F24-778D-4800-B545-FCF38F7E9CDC}">
      <dgm:prSet/>
      <dgm:spPr/>
      <dgm:t>
        <a:bodyPr/>
        <a:lstStyle/>
        <a:p>
          <a:endParaRPr lang="en-US"/>
        </a:p>
      </dgm:t>
    </dgm:pt>
    <dgm:pt modelId="{4D0B9681-4A3B-4438-BC97-F4CF6B007ADB}" type="sibTrans" cxnId="{B4396F24-778D-4800-B545-FCF38F7E9CDC}">
      <dgm:prSet/>
      <dgm:spPr/>
      <dgm:t>
        <a:bodyPr/>
        <a:lstStyle/>
        <a:p>
          <a:endParaRPr lang="en-US"/>
        </a:p>
      </dgm:t>
    </dgm:pt>
    <dgm:pt modelId="{4C9466E3-FA2E-47AE-91F1-180F5B7CE2C9}">
      <dgm:prSet phldrT="[Text]"/>
      <dgm:spPr/>
      <dgm:t>
        <a:bodyPr/>
        <a:lstStyle/>
        <a:p>
          <a:r>
            <a:rPr lang="en-US" dirty="0" smtClean="0"/>
            <a:t>Grant Finance staff</a:t>
          </a:r>
          <a:endParaRPr lang="en-US" dirty="0"/>
        </a:p>
      </dgm:t>
    </dgm:pt>
    <dgm:pt modelId="{113B65B8-3996-4108-8EF2-56C14043DDE9}" type="parTrans" cxnId="{D5FB1E31-AF1A-4F69-94C8-5D9FD297B4B5}">
      <dgm:prSet/>
      <dgm:spPr/>
      <dgm:t>
        <a:bodyPr/>
        <a:lstStyle/>
        <a:p>
          <a:endParaRPr lang="en-US"/>
        </a:p>
      </dgm:t>
    </dgm:pt>
    <dgm:pt modelId="{120F733F-BA61-4E94-9F58-4C4A24E94D5B}" type="sibTrans" cxnId="{D5FB1E31-AF1A-4F69-94C8-5D9FD297B4B5}">
      <dgm:prSet/>
      <dgm:spPr/>
      <dgm:t>
        <a:bodyPr/>
        <a:lstStyle/>
        <a:p>
          <a:endParaRPr lang="en-US"/>
        </a:p>
      </dgm:t>
    </dgm:pt>
    <dgm:pt modelId="{EDA6EDE9-7563-453A-82BC-79E2BC4F9C07}">
      <dgm:prSet phldrT="[Text]"/>
      <dgm:spPr/>
      <dgm:t>
        <a:bodyPr/>
        <a:lstStyle/>
        <a:p>
          <a:r>
            <a:rPr lang="en-US" dirty="0" smtClean="0"/>
            <a:t>Grant Technical Staff</a:t>
          </a:r>
        </a:p>
      </dgm:t>
    </dgm:pt>
    <dgm:pt modelId="{131C1384-2A4F-4836-B445-FBB16E14CC22}" type="parTrans" cxnId="{C459A2A2-2E34-481C-804E-4E786081552E}">
      <dgm:prSet/>
      <dgm:spPr/>
      <dgm:t>
        <a:bodyPr/>
        <a:lstStyle/>
        <a:p>
          <a:endParaRPr lang="en-US"/>
        </a:p>
      </dgm:t>
    </dgm:pt>
    <dgm:pt modelId="{F4E99CF4-28B3-4E8A-8E0C-4793B90FBAF6}" type="sibTrans" cxnId="{C459A2A2-2E34-481C-804E-4E786081552E}">
      <dgm:prSet/>
      <dgm:spPr/>
      <dgm:t>
        <a:bodyPr/>
        <a:lstStyle/>
        <a:p>
          <a:endParaRPr lang="en-US"/>
        </a:p>
      </dgm:t>
    </dgm:pt>
    <dgm:pt modelId="{A72FEA57-5294-4D7C-BAF7-3058F5E8B6B8}" type="pres">
      <dgm:prSet presAssocID="{2ABF3D00-66BE-4C89-88DB-0781C31A695D}" presName="compositeShape" presStyleCnt="0">
        <dgm:presLayoutVars>
          <dgm:dir/>
          <dgm:resizeHandles/>
        </dgm:presLayoutVars>
      </dgm:prSet>
      <dgm:spPr/>
    </dgm:pt>
    <dgm:pt modelId="{AEB75669-D899-49DF-ADC0-50E04151B53C}" type="pres">
      <dgm:prSet presAssocID="{2ABF3D00-66BE-4C89-88DB-0781C31A695D}" presName="pyramid" presStyleLbl="node1" presStyleIdx="0" presStyleCnt="1"/>
      <dgm:spPr/>
    </dgm:pt>
    <dgm:pt modelId="{1F67B137-36D1-4BCF-9A32-EA23113774C4}" type="pres">
      <dgm:prSet presAssocID="{2ABF3D00-66BE-4C89-88DB-0781C31A695D}" presName="theList" presStyleCnt="0"/>
      <dgm:spPr/>
    </dgm:pt>
    <dgm:pt modelId="{1BBB5B6F-3E11-4C07-9EA4-3C855A87B266}" type="pres">
      <dgm:prSet presAssocID="{0A1AEED8-8C02-4B90-9D09-07615D6FED67}" presName="aNode" presStyleLbl="fgAcc1" presStyleIdx="0" presStyleCnt="3" custLinFactY="6226" custLinFactNeighborX="-47798" custLinFactNeighborY="100000">
        <dgm:presLayoutVars>
          <dgm:bulletEnabled val="1"/>
        </dgm:presLayoutVars>
      </dgm:prSet>
      <dgm:spPr/>
      <dgm:t>
        <a:bodyPr/>
        <a:lstStyle/>
        <a:p>
          <a:endParaRPr lang="en-US"/>
        </a:p>
      </dgm:t>
    </dgm:pt>
    <dgm:pt modelId="{CE9BAC7C-1832-488A-94C6-79D5D6EE9F17}" type="pres">
      <dgm:prSet presAssocID="{0A1AEED8-8C02-4B90-9D09-07615D6FED67}" presName="aSpace" presStyleCnt="0"/>
      <dgm:spPr/>
    </dgm:pt>
    <dgm:pt modelId="{CFD84478-C466-4CCF-A4DA-3B26747997C0}" type="pres">
      <dgm:prSet presAssocID="{4C9466E3-FA2E-47AE-91F1-180F5B7CE2C9}" presName="aNode" presStyleLbl="fgAcc1" presStyleIdx="1" presStyleCnt="3" custLinFactY="69982" custLinFactNeighborX="813" custLinFactNeighborY="100000">
        <dgm:presLayoutVars>
          <dgm:bulletEnabled val="1"/>
        </dgm:presLayoutVars>
      </dgm:prSet>
      <dgm:spPr/>
      <dgm:t>
        <a:bodyPr/>
        <a:lstStyle/>
        <a:p>
          <a:endParaRPr lang="en-US"/>
        </a:p>
      </dgm:t>
    </dgm:pt>
    <dgm:pt modelId="{59FBA6F3-7331-49DB-B6DA-7B0B917281C4}" type="pres">
      <dgm:prSet presAssocID="{4C9466E3-FA2E-47AE-91F1-180F5B7CE2C9}" presName="aSpace" presStyleCnt="0"/>
      <dgm:spPr/>
    </dgm:pt>
    <dgm:pt modelId="{78AAA92B-BF77-47C7-A292-59ABED3BF873}" type="pres">
      <dgm:prSet presAssocID="{EDA6EDE9-7563-453A-82BC-79E2BC4F9C07}" presName="aNode" presStyleLbl="fgAcc1" presStyleIdx="2" presStyleCnt="3" custLinFactX="-1589" custLinFactY="-20598" custLinFactNeighborX="-100000" custLinFactNeighborY="-100000">
        <dgm:presLayoutVars>
          <dgm:bulletEnabled val="1"/>
        </dgm:presLayoutVars>
      </dgm:prSet>
      <dgm:spPr/>
      <dgm:t>
        <a:bodyPr/>
        <a:lstStyle/>
        <a:p>
          <a:endParaRPr lang="en-US"/>
        </a:p>
      </dgm:t>
    </dgm:pt>
    <dgm:pt modelId="{89529169-EC22-4424-BC24-34FEDACACB01}" type="pres">
      <dgm:prSet presAssocID="{EDA6EDE9-7563-453A-82BC-79E2BC4F9C07}" presName="aSpace" presStyleCnt="0"/>
      <dgm:spPr/>
    </dgm:pt>
  </dgm:ptLst>
  <dgm:cxnLst>
    <dgm:cxn modelId="{B4396F24-778D-4800-B545-FCF38F7E9CDC}" srcId="{2ABF3D00-66BE-4C89-88DB-0781C31A695D}" destId="{0A1AEED8-8C02-4B90-9D09-07615D6FED67}" srcOrd="0" destOrd="0" parTransId="{4CB2D74D-CDD6-4CC2-8715-81AB549F1277}" sibTransId="{4D0B9681-4A3B-4438-BC97-F4CF6B007ADB}"/>
    <dgm:cxn modelId="{C459A2A2-2E34-481C-804E-4E786081552E}" srcId="{2ABF3D00-66BE-4C89-88DB-0781C31A695D}" destId="{EDA6EDE9-7563-453A-82BC-79E2BC4F9C07}" srcOrd="2" destOrd="0" parTransId="{131C1384-2A4F-4836-B445-FBB16E14CC22}" sibTransId="{F4E99CF4-28B3-4E8A-8E0C-4793B90FBAF6}"/>
    <dgm:cxn modelId="{043715AF-BC92-4D4A-9CF3-49D919E3D76C}" type="presOf" srcId="{2ABF3D00-66BE-4C89-88DB-0781C31A695D}" destId="{A72FEA57-5294-4D7C-BAF7-3058F5E8B6B8}" srcOrd="0" destOrd="0" presId="urn:microsoft.com/office/officeart/2005/8/layout/pyramid2"/>
    <dgm:cxn modelId="{762D25E4-1291-43F7-BC60-D40ED82969B8}" type="presOf" srcId="{EDA6EDE9-7563-453A-82BC-79E2BC4F9C07}" destId="{78AAA92B-BF77-47C7-A292-59ABED3BF873}" srcOrd="0" destOrd="0" presId="urn:microsoft.com/office/officeart/2005/8/layout/pyramid2"/>
    <dgm:cxn modelId="{53BE1CDB-181B-4131-9FB7-E003F70471BB}" type="presOf" srcId="{0A1AEED8-8C02-4B90-9D09-07615D6FED67}" destId="{1BBB5B6F-3E11-4C07-9EA4-3C855A87B266}" srcOrd="0" destOrd="0" presId="urn:microsoft.com/office/officeart/2005/8/layout/pyramid2"/>
    <dgm:cxn modelId="{D5FB1E31-AF1A-4F69-94C8-5D9FD297B4B5}" srcId="{2ABF3D00-66BE-4C89-88DB-0781C31A695D}" destId="{4C9466E3-FA2E-47AE-91F1-180F5B7CE2C9}" srcOrd="1" destOrd="0" parTransId="{113B65B8-3996-4108-8EF2-56C14043DDE9}" sibTransId="{120F733F-BA61-4E94-9F58-4C4A24E94D5B}"/>
    <dgm:cxn modelId="{8451C911-BB2D-4F34-8A24-5D0ED5F0D5F8}" type="presOf" srcId="{4C9466E3-FA2E-47AE-91F1-180F5B7CE2C9}" destId="{CFD84478-C466-4CCF-A4DA-3B26747997C0}" srcOrd="0" destOrd="0" presId="urn:microsoft.com/office/officeart/2005/8/layout/pyramid2"/>
    <dgm:cxn modelId="{5F81A2D2-806A-4757-B407-A783FB1FF143}" type="presParOf" srcId="{A72FEA57-5294-4D7C-BAF7-3058F5E8B6B8}" destId="{AEB75669-D899-49DF-ADC0-50E04151B53C}" srcOrd="0" destOrd="0" presId="urn:microsoft.com/office/officeart/2005/8/layout/pyramid2"/>
    <dgm:cxn modelId="{C6E75A65-DFB4-41A8-AE7E-FAC79A7FF364}" type="presParOf" srcId="{A72FEA57-5294-4D7C-BAF7-3058F5E8B6B8}" destId="{1F67B137-36D1-4BCF-9A32-EA23113774C4}" srcOrd="1" destOrd="0" presId="urn:microsoft.com/office/officeart/2005/8/layout/pyramid2"/>
    <dgm:cxn modelId="{6ECD31F1-C490-422C-96E6-5C72B10A70DC}" type="presParOf" srcId="{1F67B137-36D1-4BCF-9A32-EA23113774C4}" destId="{1BBB5B6F-3E11-4C07-9EA4-3C855A87B266}" srcOrd="0" destOrd="0" presId="urn:microsoft.com/office/officeart/2005/8/layout/pyramid2"/>
    <dgm:cxn modelId="{01E41675-63A2-45D2-86D9-1DAD1D543178}" type="presParOf" srcId="{1F67B137-36D1-4BCF-9A32-EA23113774C4}" destId="{CE9BAC7C-1832-488A-94C6-79D5D6EE9F17}" srcOrd="1" destOrd="0" presId="urn:microsoft.com/office/officeart/2005/8/layout/pyramid2"/>
    <dgm:cxn modelId="{15233AD0-A64A-4C45-ABCB-E843377D685D}" type="presParOf" srcId="{1F67B137-36D1-4BCF-9A32-EA23113774C4}" destId="{CFD84478-C466-4CCF-A4DA-3B26747997C0}" srcOrd="2" destOrd="0" presId="urn:microsoft.com/office/officeart/2005/8/layout/pyramid2"/>
    <dgm:cxn modelId="{4D2DDC71-17E5-46E2-9657-4EA32E1EB948}" type="presParOf" srcId="{1F67B137-36D1-4BCF-9A32-EA23113774C4}" destId="{59FBA6F3-7331-49DB-B6DA-7B0B917281C4}" srcOrd="3" destOrd="0" presId="urn:microsoft.com/office/officeart/2005/8/layout/pyramid2"/>
    <dgm:cxn modelId="{15D783D6-5934-4EBE-BAF1-96513B00D9A5}" type="presParOf" srcId="{1F67B137-36D1-4BCF-9A32-EA23113774C4}" destId="{78AAA92B-BF77-47C7-A292-59ABED3BF873}" srcOrd="4" destOrd="0" presId="urn:microsoft.com/office/officeart/2005/8/layout/pyramid2"/>
    <dgm:cxn modelId="{95491D6B-B633-4D12-BB25-28C737A799F4}" type="presParOf" srcId="{1F67B137-36D1-4BCF-9A32-EA23113774C4}" destId="{89529169-EC22-4424-BC24-34FEDACACB0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816C-9F4C-4993-8D94-F9BC3A84C642}">
      <dsp:nvSpPr>
        <dsp:cNvPr id="0" name=""/>
        <dsp:cNvSpPr/>
      </dsp:nvSpPr>
      <dsp:spPr>
        <a:xfrm>
          <a:off x="3814" y="172352"/>
          <a:ext cx="2293401" cy="731882"/>
        </a:xfrm>
        <a:prstGeom prst="rect">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8000"/>
                <a:lumMod val="94000"/>
              </a:schemeClr>
            </a:gs>
          </a:gsLst>
          <a:lin ang="5400000" scaled="0"/>
        </a:gradFill>
        <a:ln w="9525" cap="rnd" cmpd="sng" algn="ctr">
          <a:solidFill>
            <a:schemeClr val="accent4">
              <a:shade val="5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kumimoji="0" lang="en-US" sz="2000" b="1" i="0" u="none" strike="noStrike" kern="1200" cap="none" spc="0" normalizeH="0" baseline="0" noProof="0" dirty="0" smtClean="0">
              <a:ln>
                <a:noFill/>
              </a:ln>
              <a:solidFill>
                <a:srgbClr val="FFFFFF"/>
              </a:solidFill>
              <a:effectLst/>
              <a:uLnTx/>
              <a:uFillTx/>
              <a:latin typeface="+mj-lt"/>
              <a:ea typeface="+mn-ea"/>
              <a:cs typeface="+mn-cs"/>
            </a:rPr>
            <a:t>Simplified</a:t>
          </a:r>
          <a:endParaRPr lang="en-US" sz="2000" b="1" kern="1200" dirty="0">
            <a:latin typeface="+mj-lt"/>
          </a:endParaRPr>
        </a:p>
      </dsp:txBody>
      <dsp:txXfrm>
        <a:off x="3814" y="172352"/>
        <a:ext cx="2293401" cy="731882"/>
      </dsp:txXfrm>
    </dsp:sp>
    <dsp:sp modelId="{869398F0-0C8D-48E7-AE5B-22CDBA7FB993}">
      <dsp:nvSpPr>
        <dsp:cNvPr id="0" name=""/>
        <dsp:cNvSpPr/>
      </dsp:nvSpPr>
      <dsp:spPr>
        <a:xfrm>
          <a:off x="3814" y="904235"/>
          <a:ext cx="2293401" cy="4076325"/>
        </a:xfrm>
        <a:prstGeom prst="rect">
          <a:avLst/>
        </a:prstGeom>
        <a:solidFill>
          <a:schemeClr val="accent4">
            <a:alpha val="90000"/>
            <a:tint val="55000"/>
            <a:hueOff val="0"/>
            <a:satOff val="0"/>
            <a:lumOff val="0"/>
            <a:alphaOff val="0"/>
          </a:schemeClr>
        </a:solidFill>
        <a:ln w="9525" cap="rnd" cmpd="sng" algn="ctr">
          <a:solidFill>
            <a:schemeClr val="accent4">
              <a:alpha val="90000"/>
              <a:tint val="55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dirty="0" smtClean="0">
              <a:ln>
                <a:noFill/>
              </a:ln>
              <a:solidFill>
                <a:srgbClr val="000000"/>
              </a:solidFill>
              <a:effectLst/>
              <a:uLnTx/>
              <a:uFillTx/>
              <a:latin typeface="+mj-lt"/>
              <a:ea typeface="+mn-ea"/>
              <a:cs typeface="+mn-cs"/>
            </a:rPr>
            <a:t>Max $150,000 USD per grant, no limit on duration</a:t>
          </a:r>
          <a:endParaRPr lang="en-US" sz="1600" kern="1200" dirty="0">
            <a:latin typeface="+mj-lt"/>
          </a:endParaRPr>
        </a:p>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dirty="0" smtClean="0">
              <a:ln>
                <a:noFill/>
              </a:ln>
              <a:solidFill>
                <a:srgbClr val="000000"/>
              </a:solidFill>
              <a:effectLst/>
              <a:uLnTx/>
              <a:uFillTx/>
              <a:latin typeface="+mj-lt"/>
              <a:ea typeface="+mn-ea"/>
              <a:cs typeface="+mn-cs"/>
            </a:rPr>
            <a:t>Advances or reimbursement</a:t>
          </a:r>
          <a:endParaRPr kumimoji="0" lang="en-US" sz="1600" b="0" i="0" u="none" strike="noStrike" kern="1200" cap="none" spc="0" normalizeH="0" baseline="0" noProof="0" dirty="0">
            <a:ln>
              <a:noFill/>
            </a:ln>
            <a:solidFill>
              <a:srgbClr val="000000"/>
            </a:solidFill>
            <a:effectLst/>
            <a:uLnTx/>
            <a:uFillTx/>
            <a:latin typeface="+mj-lt"/>
            <a:ea typeface="+mn-ea"/>
            <a:cs typeface="+mn-cs"/>
          </a:endParaRPr>
        </a:p>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dirty="0" smtClean="0">
              <a:ln>
                <a:noFill/>
              </a:ln>
              <a:solidFill>
                <a:srgbClr val="000000"/>
              </a:solidFill>
              <a:effectLst/>
              <a:uLnTx/>
              <a:uFillTx/>
              <a:latin typeface="+mj-lt"/>
              <a:ea typeface="+mn-ea"/>
              <a:cs typeface="+mn-cs"/>
            </a:rPr>
            <a:t>No international airfare (exceptions)</a:t>
          </a:r>
          <a:endParaRPr kumimoji="0" lang="en-US" sz="1600" b="0" i="0" u="none" strike="noStrike" kern="1200" cap="none" spc="0" normalizeH="0" baseline="0" noProof="0" dirty="0">
            <a:ln>
              <a:noFill/>
            </a:ln>
            <a:solidFill>
              <a:srgbClr val="000000"/>
            </a:solidFill>
            <a:effectLst/>
            <a:uLnTx/>
            <a:uFillTx/>
            <a:latin typeface="+mj-lt"/>
            <a:ea typeface="+mn-ea"/>
            <a:cs typeface="+mn-cs"/>
          </a:endParaRPr>
        </a:p>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smtClean="0">
              <a:ln>
                <a:noFill/>
              </a:ln>
              <a:solidFill>
                <a:srgbClr val="000000"/>
              </a:solidFill>
              <a:effectLst/>
              <a:uLnTx/>
              <a:uFillTx/>
              <a:latin typeface="+mj-lt"/>
              <a:ea typeface="+mn-ea"/>
              <a:cs typeface="+mn-cs"/>
            </a:rPr>
            <a:t>No indirect costs</a:t>
          </a:r>
          <a:endParaRPr kumimoji="0" lang="en-US" sz="1600" b="0" i="0" u="none" strike="noStrike" kern="1200" cap="none" spc="0" normalizeH="0" baseline="0" noProof="0" dirty="0">
            <a:ln>
              <a:noFill/>
            </a:ln>
            <a:solidFill>
              <a:srgbClr val="000000"/>
            </a:solidFill>
            <a:effectLst/>
            <a:uLnTx/>
            <a:uFillTx/>
            <a:latin typeface="+mj-lt"/>
            <a:ea typeface="+mn-ea"/>
            <a:cs typeface="+mn-cs"/>
          </a:endParaRPr>
        </a:p>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dirty="0" smtClean="0">
              <a:ln>
                <a:noFill/>
              </a:ln>
              <a:solidFill>
                <a:srgbClr val="000000"/>
              </a:solidFill>
              <a:effectLst/>
              <a:uLnTx/>
              <a:uFillTx/>
              <a:latin typeface="+mj-lt"/>
              <a:ea typeface="+mn-ea"/>
              <a:cs typeface="+mn-cs"/>
            </a:rPr>
            <a:t>Equipment only if necessary </a:t>
          </a:r>
          <a:endParaRPr kumimoji="0" lang="en-US" sz="1600" b="0" i="0" u="none" strike="noStrike" kern="1200" cap="none" spc="0" normalizeH="0" baseline="0" noProof="0" dirty="0">
            <a:ln>
              <a:noFill/>
            </a:ln>
            <a:solidFill>
              <a:srgbClr val="000000"/>
            </a:solidFill>
            <a:effectLst/>
            <a:uLnTx/>
            <a:uFillTx/>
            <a:latin typeface="+mj-lt"/>
            <a:ea typeface="+mn-ea"/>
            <a:cs typeface="+mn-cs"/>
          </a:endParaRPr>
        </a:p>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smtClean="0">
              <a:ln>
                <a:noFill/>
              </a:ln>
              <a:solidFill>
                <a:srgbClr val="000000"/>
              </a:solidFill>
              <a:effectLst/>
              <a:uLnTx/>
              <a:uFillTx/>
              <a:latin typeface="+mj-lt"/>
              <a:ea typeface="+mn-ea"/>
              <a:cs typeface="+mn-cs"/>
            </a:rPr>
            <a:t>No construction</a:t>
          </a:r>
          <a:endParaRPr kumimoji="0" lang="en-US" sz="1600" b="0" i="0" u="none" strike="noStrike" kern="1200" cap="none" spc="0" normalizeH="0" baseline="0" noProof="0" dirty="0">
            <a:ln>
              <a:noFill/>
            </a:ln>
            <a:solidFill>
              <a:srgbClr val="000000"/>
            </a:solidFill>
            <a:effectLst/>
            <a:uLnTx/>
            <a:uFillTx/>
            <a:latin typeface="+mj-lt"/>
            <a:ea typeface="+mn-ea"/>
            <a:cs typeface="+mn-cs"/>
          </a:endParaRPr>
        </a:p>
      </dsp:txBody>
      <dsp:txXfrm>
        <a:off x="3814" y="904235"/>
        <a:ext cx="2293401" cy="4076325"/>
      </dsp:txXfrm>
    </dsp:sp>
    <dsp:sp modelId="{1BC78B8D-B15C-449E-8B74-5F70E916ADE9}">
      <dsp:nvSpPr>
        <dsp:cNvPr id="0" name=""/>
        <dsp:cNvSpPr/>
      </dsp:nvSpPr>
      <dsp:spPr>
        <a:xfrm>
          <a:off x="2618291" y="172352"/>
          <a:ext cx="2293401" cy="731882"/>
        </a:xfrm>
        <a:prstGeom prst="rect">
          <a:avLst/>
        </a:prstGeom>
        <a:gradFill rotWithShape="0">
          <a:gsLst>
            <a:gs pos="0">
              <a:schemeClr val="accent4">
                <a:shade val="50000"/>
                <a:hueOff val="105005"/>
                <a:satOff val="-6791"/>
                <a:lumOff val="22757"/>
                <a:alphaOff val="0"/>
                <a:tint val="96000"/>
                <a:lumMod val="104000"/>
              </a:schemeClr>
            </a:gs>
            <a:gs pos="100000">
              <a:schemeClr val="accent4">
                <a:shade val="50000"/>
                <a:hueOff val="105005"/>
                <a:satOff val="-6791"/>
                <a:lumOff val="22757"/>
                <a:alphaOff val="0"/>
                <a:shade val="98000"/>
                <a:lumMod val="94000"/>
              </a:schemeClr>
            </a:gs>
          </a:gsLst>
          <a:lin ang="5400000" scaled="0"/>
        </a:gradFill>
        <a:ln w="9525" cap="rnd" cmpd="sng" algn="ctr">
          <a:solidFill>
            <a:schemeClr val="accent4">
              <a:shade val="50000"/>
              <a:hueOff val="105005"/>
              <a:satOff val="-6791"/>
              <a:lumOff val="22757"/>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Fixed Award Amount</a:t>
          </a:r>
          <a:endParaRPr lang="en-US" sz="2000" b="1" kern="1200" dirty="0">
            <a:latin typeface="+mj-lt"/>
          </a:endParaRPr>
        </a:p>
      </dsp:txBody>
      <dsp:txXfrm>
        <a:off x="2618291" y="172352"/>
        <a:ext cx="2293401" cy="731882"/>
      </dsp:txXfrm>
    </dsp:sp>
    <dsp:sp modelId="{221B26F3-710C-44AC-83B6-7F7F9493118B}">
      <dsp:nvSpPr>
        <dsp:cNvPr id="0" name=""/>
        <dsp:cNvSpPr/>
      </dsp:nvSpPr>
      <dsp:spPr>
        <a:xfrm>
          <a:off x="2618291" y="904235"/>
          <a:ext cx="2293401" cy="4076325"/>
        </a:xfrm>
        <a:prstGeom prst="rect">
          <a:avLst/>
        </a:prstGeom>
        <a:solidFill>
          <a:schemeClr val="accent4">
            <a:alpha val="90000"/>
            <a:tint val="55000"/>
            <a:hueOff val="0"/>
            <a:satOff val="0"/>
            <a:lumOff val="0"/>
            <a:alphaOff val="0"/>
          </a:schemeClr>
        </a:solidFill>
        <a:ln w="9525" cap="rnd" cmpd="sng" algn="ctr">
          <a:solidFill>
            <a:schemeClr val="accent4">
              <a:alpha val="90000"/>
              <a:tint val="55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dirty="0" smtClean="0">
              <a:ln>
                <a:noFill/>
              </a:ln>
              <a:solidFill>
                <a:srgbClr val="000000"/>
              </a:solidFill>
              <a:effectLst/>
              <a:uLnTx/>
              <a:uFillTx/>
              <a:latin typeface="+mj-lt"/>
              <a:ea typeface="+mn-ea"/>
              <a:cs typeface="+mn-cs"/>
            </a:rPr>
            <a:t>Max $500,000/year, 3 years</a:t>
          </a:r>
          <a:r>
            <a:rPr kumimoji="0" lang="en-US" sz="1600" b="0" i="0" u="none" strike="noStrike" kern="1200" cap="none" spc="0" normalizeH="0" noProof="0" dirty="0" smtClean="0">
              <a:ln>
                <a:noFill/>
              </a:ln>
              <a:solidFill>
                <a:srgbClr val="000000"/>
              </a:solidFill>
              <a:effectLst/>
              <a:uLnTx/>
              <a:uFillTx/>
              <a:latin typeface="+mj-lt"/>
              <a:ea typeface="+mn-ea"/>
              <a:cs typeface="+mn-cs"/>
            </a:rPr>
            <a:t> </a:t>
          </a:r>
          <a:r>
            <a:rPr kumimoji="0" lang="en-US" sz="1600" b="0" i="0" u="none" strike="noStrike" kern="1200" cap="none" spc="0" normalizeH="0" baseline="0" noProof="0" dirty="0" smtClean="0">
              <a:ln>
                <a:noFill/>
              </a:ln>
              <a:solidFill>
                <a:srgbClr val="000000"/>
              </a:solidFill>
              <a:effectLst/>
              <a:uLnTx/>
              <a:uFillTx/>
              <a:latin typeface="+mj-lt"/>
              <a:ea typeface="+mn-ea"/>
              <a:cs typeface="+mn-cs"/>
            </a:rPr>
            <a:t>($1.5m)</a:t>
          </a:r>
          <a:endParaRPr lang="en-US" sz="1600" kern="1200" dirty="0">
            <a:latin typeface="+mj-lt"/>
          </a:endParaRPr>
        </a:p>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dirty="0" smtClean="0">
              <a:ln>
                <a:noFill/>
              </a:ln>
              <a:solidFill>
                <a:srgbClr val="000000"/>
              </a:solidFill>
              <a:effectLst/>
              <a:uLnTx/>
              <a:uFillTx/>
              <a:latin typeface="+mj-lt"/>
              <a:ea typeface="+mn-ea"/>
              <a:cs typeface="+mn-cs"/>
            </a:rPr>
            <a:t>Normally shorter duration</a:t>
          </a:r>
          <a:endParaRPr kumimoji="0" lang="en-US" sz="1600" b="0" i="0" u="none" strike="noStrike" kern="1200" cap="none" spc="0" normalizeH="0" baseline="0" noProof="0" dirty="0">
            <a:ln>
              <a:noFill/>
            </a:ln>
            <a:solidFill>
              <a:srgbClr val="000000"/>
            </a:solidFill>
            <a:effectLst/>
            <a:uLnTx/>
            <a:uFillTx/>
            <a:latin typeface="+mj-lt"/>
            <a:ea typeface="+mn-ea"/>
            <a:cs typeface="+mn-cs"/>
          </a:endParaRPr>
        </a:p>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smtClean="0">
              <a:ln>
                <a:noFill/>
              </a:ln>
              <a:solidFill>
                <a:srgbClr val="000000"/>
              </a:solidFill>
              <a:effectLst/>
              <a:uLnTx/>
              <a:uFillTx/>
              <a:latin typeface="+mj-lt"/>
              <a:ea typeface="+mn-ea"/>
              <a:cs typeface="+mn-cs"/>
            </a:rPr>
            <a:t>Fixed tranche payments upon achievement of milestones</a:t>
          </a:r>
          <a:endParaRPr kumimoji="0" lang="en-US" sz="1600" b="0" i="0" u="none" strike="noStrike" kern="1200" cap="none" spc="0" normalizeH="0" baseline="0" noProof="0" dirty="0">
            <a:ln>
              <a:noFill/>
            </a:ln>
            <a:solidFill>
              <a:srgbClr val="000000"/>
            </a:solidFill>
            <a:effectLst/>
            <a:uLnTx/>
            <a:uFillTx/>
            <a:latin typeface="+mj-lt"/>
            <a:ea typeface="+mn-ea"/>
            <a:cs typeface="+mn-cs"/>
          </a:endParaRPr>
        </a:p>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dirty="0" smtClean="0">
              <a:ln>
                <a:noFill/>
              </a:ln>
              <a:solidFill>
                <a:srgbClr val="000000"/>
              </a:solidFill>
              <a:effectLst/>
              <a:uLnTx/>
              <a:uFillTx/>
              <a:latin typeface="+mj-lt"/>
              <a:ea typeface="+mn-ea"/>
              <a:cs typeface="+mn-cs"/>
            </a:rPr>
            <a:t>Accomplishments clear and discernible </a:t>
          </a:r>
          <a:endParaRPr kumimoji="0" lang="en-US" sz="1600" b="0" i="0" u="none" strike="noStrike" kern="1200" cap="none" spc="0" normalizeH="0" baseline="0" noProof="0" dirty="0">
            <a:ln>
              <a:noFill/>
            </a:ln>
            <a:solidFill>
              <a:srgbClr val="000000"/>
            </a:solidFill>
            <a:effectLst/>
            <a:uLnTx/>
            <a:uFillTx/>
            <a:latin typeface="+mj-lt"/>
            <a:ea typeface="+mn-ea"/>
            <a:cs typeface="+mn-cs"/>
          </a:endParaRPr>
        </a:p>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dirty="0" smtClean="0">
              <a:ln>
                <a:noFill/>
              </a:ln>
              <a:solidFill>
                <a:srgbClr val="000000"/>
              </a:solidFill>
              <a:effectLst/>
              <a:uLnTx/>
              <a:uFillTx/>
              <a:latin typeface="+mj-lt"/>
              <a:ea typeface="+mn-ea"/>
              <a:cs typeface="+mn-cs"/>
            </a:rPr>
            <a:t>Low risk and management burden; Requires more up-front work </a:t>
          </a:r>
          <a:endParaRPr kumimoji="0" lang="en-US" sz="1600" b="0" i="0" u="none" strike="noStrike" kern="1200" cap="none" spc="0" normalizeH="0" baseline="0" noProof="0" dirty="0">
            <a:ln>
              <a:noFill/>
            </a:ln>
            <a:solidFill>
              <a:srgbClr val="000000"/>
            </a:solidFill>
            <a:effectLst/>
            <a:uLnTx/>
            <a:uFillTx/>
            <a:latin typeface="+mj-lt"/>
            <a:ea typeface="+mn-ea"/>
            <a:cs typeface="+mn-cs"/>
          </a:endParaRPr>
        </a:p>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smtClean="0">
              <a:ln>
                <a:noFill/>
              </a:ln>
              <a:solidFill>
                <a:srgbClr val="000000"/>
              </a:solidFill>
              <a:effectLst/>
              <a:uLnTx/>
              <a:uFillTx/>
              <a:latin typeface="+mj-lt"/>
              <a:ea typeface="+mn-ea"/>
              <a:cs typeface="+mn-cs"/>
            </a:rPr>
            <a:t>No construction</a:t>
          </a:r>
          <a:endParaRPr kumimoji="0" lang="en-US" sz="1600" b="0" i="0" u="none" strike="noStrike" kern="1200" cap="none" spc="0" normalizeH="0" baseline="0" noProof="0" dirty="0">
            <a:ln>
              <a:noFill/>
            </a:ln>
            <a:solidFill>
              <a:srgbClr val="000000"/>
            </a:solidFill>
            <a:effectLst/>
            <a:uLnTx/>
            <a:uFillTx/>
            <a:latin typeface="+mj-lt"/>
            <a:ea typeface="+mn-ea"/>
            <a:cs typeface="+mn-cs"/>
          </a:endParaRPr>
        </a:p>
      </dsp:txBody>
      <dsp:txXfrm>
        <a:off x="2618291" y="904235"/>
        <a:ext cx="2293401" cy="4076325"/>
      </dsp:txXfrm>
    </dsp:sp>
    <dsp:sp modelId="{541F51F5-7C73-47F9-B636-13F6F5FC93F1}">
      <dsp:nvSpPr>
        <dsp:cNvPr id="0" name=""/>
        <dsp:cNvSpPr/>
      </dsp:nvSpPr>
      <dsp:spPr>
        <a:xfrm>
          <a:off x="5232768" y="172352"/>
          <a:ext cx="2293401" cy="731882"/>
        </a:xfrm>
        <a:prstGeom prst="rect">
          <a:avLst/>
        </a:prstGeom>
        <a:gradFill rotWithShape="0">
          <a:gsLst>
            <a:gs pos="0">
              <a:schemeClr val="accent4">
                <a:shade val="50000"/>
                <a:hueOff val="210010"/>
                <a:satOff val="-13582"/>
                <a:lumOff val="45514"/>
                <a:alphaOff val="0"/>
                <a:tint val="96000"/>
                <a:lumMod val="104000"/>
              </a:schemeClr>
            </a:gs>
            <a:gs pos="100000">
              <a:schemeClr val="accent4">
                <a:shade val="50000"/>
                <a:hueOff val="210010"/>
                <a:satOff val="-13582"/>
                <a:lumOff val="45514"/>
                <a:alphaOff val="0"/>
                <a:shade val="98000"/>
                <a:lumMod val="94000"/>
              </a:schemeClr>
            </a:gs>
          </a:gsLst>
          <a:lin ang="5400000" scaled="0"/>
        </a:gradFill>
        <a:ln w="9525" cap="rnd" cmpd="sng" algn="ctr">
          <a:solidFill>
            <a:schemeClr val="accent4">
              <a:shade val="50000"/>
              <a:hueOff val="210010"/>
              <a:satOff val="-13582"/>
              <a:lumOff val="45514"/>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lumMod val="25000"/>
                </a:schemeClr>
              </a:solidFill>
              <a:latin typeface="+mj-lt"/>
            </a:rPr>
            <a:t>Standard</a:t>
          </a:r>
          <a:endParaRPr lang="en-US" sz="2000" b="1" kern="1200" dirty="0">
            <a:solidFill>
              <a:schemeClr val="bg2">
                <a:lumMod val="25000"/>
              </a:schemeClr>
            </a:solidFill>
            <a:latin typeface="+mj-lt"/>
          </a:endParaRPr>
        </a:p>
      </dsp:txBody>
      <dsp:txXfrm>
        <a:off x="5232768" y="172352"/>
        <a:ext cx="2293401" cy="731882"/>
      </dsp:txXfrm>
    </dsp:sp>
    <dsp:sp modelId="{B9B285D5-9FB8-4DE0-86CC-DC3408D55058}">
      <dsp:nvSpPr>
        <dsp:cNvPr id="0" name=""/>
        <dsp:cNvSpPr/>
      </dsp:nvSpPr>
      <dsp:spPr>
        <a:xfrm>
          <a:off x="5232768" y="904235"/>
          <a:ext cx="2293401" cy="4076325"/>
        </a:xfrm>
        <a:prstGeom prst="rect">
          <a:avLst/>
        </a:prstGeom>
        <a:solidFill>
          <a:schemeClr val="accent4">
            <a:alpha val="90000"/>
            <a:tint val="55000"/>
            <a:hueOff val="0"/>
            <a:satOff val="0"/>
            <a:lumOff val="0"/>
            <a:alphaOff val="0"/>
          </a:schemeClr>
        </a:solidFill>
        <a:ln w="9525" cap="rnd" cmpd="sng" algn="ctr">
          <a:solidFill>
            <a:schemeClr val="accent4">
              <a:alpha val="90000"/>
              <a:tint val="55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dirty="0" smtClean="0">
              <a:ln>
                <a:noFill/>
              </a:ln>
              <a:solidFill>
                <a:srgbClr val="000000"/>
              </a:solidFill>
              <a:effectLst/>
              <a:uLnTx/>
              <a:uFillTx/>
              <a:latin typeface="+mj-lt"/>
              <a:ea typeface="+mn-ea"/>
              <a:cs typeface="+mn-cs"/>
            </a:rPr>
            <a:t>No max amount or duration</a:t>
          </a:r>
          <a:endParaRPr lang="en-US" sz="1600" kern="1200" dirty="0">
            <a:latin typeface="+mj-lt"/>
          </a:endParaRPr>
        </a:p>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smtClean="0">
              <a:ln>
                <a:noFill/>
              </a:ln>
              <a:solidFill>
                <a:srgbClr val="000000"/>
              </a:solidFill>
              <a:effectLst/>
              <a:uLnTx/>
              <a:uFillTx/>
              <a:latin typeface="+mj-lt"/>
              <a:ea typeface="+mn-ea"/>
              <a:cs typeface="+mn-cs"/>
            </a:rPr>
            <a:t>Advances or reimbursement</a:t>
          </a:r>
          <a:endParaRPr kumimoji="0" lang="en-US" sz="1600" b="0" i="0" u="none" strike="noStrike" kern="1200" cap="none" spc="0" normalizeH="0" baseline="0" noProof="0" dirty="0">
            <a:ln>
              <a:noFill/>
            </a:ln>
            <a:solidFill>
              <a:srgbClr val="000000"/>
            </a:solidFill>
            <a:effectLst/>
            <a:uLnTx/>
            <a:uFillTx/>
            <a:latin typeface="+mj-lt"/>
            <a:ea typeface="+mn-ea"/>
            <a:cs typeface="+mn-cs"/>
          </a:endParaRPr>
        </a:p>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dirty="0" smtClean="0">
              <a:ln>
                <a:noFill/>
              </a:ln>
              <a:solidFill>
                <a:srgbClr val="000000"/>
              </a:solidFill>
              <a:effectLst/>
              <a:uLnTx/>
              <a:uFillTx/>
              <a:latin typeface="+mj-lt"/>
              <a:ea typeface="+mn-ea"/>
              <a:cs typeface="+mn-cs"/>
            </a:rPr>
            <a:t>May include int’l  travel, indirect costs </a:t>
          </a:r>
          <a:endParaRPr kumimoji="0" lang="en-US" sz="1600" b="0" i="0" u="none" strike="noStrike" kern="1200" cap="none" spc="0" normalizeH="0" baseline="0" noProof="0" dirty="0">
            <a:ln>
              <a:noFill/>
            </a:ln>
            <a:solidFill>
              <a:srgbClr val="000000"/>
            </a:solidFill>
            <a:effectLst/>
            <a:uLnTx/>
            <a:uFillTx/>
            <a:latin typeface="+mj-lt"/>
            <a:ea typeface="+mn-ea"/>
            <a:cs typeface="+mn-cs"/>
          </a:endParaRPr>
        </a:p>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smtClean="0">
              <a:ln>
                <a:noFill/>
              </a:ln>
              <a:solidFill>
                <a:srgbClr val="000000"/>
              </a:solidFill>
              <a:effectLst/>
              <a:uLnTx/>
              <a:uFillTx/>
              <a:latin typeface="+mj-lt"/>
              <a:ea typeface="+mn-ea"/>
              <a:cs typeface="+mn-cs"/>
            </a:rPr>
            <a:t>Increased grantee financial and reporting requirements --- </a:t>
          </a:r>
          <a:r>
            <a:rPr kumimoji="0" lang="en-US" sz="1600" b="0" i="1" u="none" strike="noStrike" kern="1200" cap="none" spc="0" normalizeH="0" baseline="0" noProof="0" smtClean="0">
              <a:ln>
                <a:noFill/>
              </a:ln>
              <a:solidFill>
                <a:srgbClr val="000000"/>
              </a:solidFill>
              <a:effectLst/>
              <a:uLnTx/>
              <a:uFillTx/>
              <a:latin typeface="+mj-lt"/>
              <a:ea typeface="+mn-ea"/>
              <a:cs typeface="+mn-cs"/>
            </a:rPr>
            <a:t>high risk for project</a:t>
          </a:r>
          <a:endParaRPr kumimoji="0" lang="en-US" sz="1600" b="0" i="1" u="none" strike="noStrike" kern="1200" cap="none" spc="0" normalizeH="0" baseline="0" noProof="0" dirty="0">
            <a:ln>
              <a:noFill/>
            </a:ln>
            <a:solidFill>
              <a:srgbClr val="000000"/>
            </a:solidFill>
            <a:effectLst/>
            <a:uLnTx/>
            <a:uFillTx/>
            <a:latin typeface="+mj-lt"/>
            <a:ea typeface="+mn-ea"/>
            <a:cs typeface="+mn-cs"/>
          </a:endParaRPr>
        </a:p>
        <a:p>
          <a:pPr marL="171450" lvl="1" indent="-171450" algn="l" defTabSz="711200">
            <a:lnSpc>
              <a:spcPct val="90000"/>
            </a:lnSpc>
            <a:spcBef>
              <a:spcPct val="0"/>
            </a:spcBef>
            <a:spcAft>
              <a:spcPct val="15000"/>
            </a:spcAft>
            <a:buChar char="••"/>
          </a:pPr>
          <a:r>
            <a:rPr kumimoji="0" lang="en-US" sz="1600" b="0" i="1" u="none" strike="noStrike" kern="1200" cap="none" spc="0" normalizeH="0" baseline="0" noProof="0" smtClean="0">
              <a:ln>
                <a:noFill/>
              </a:ln>
              <a:solidFill>
                <a:srgbClr val="000000"/>
              </a:solidFill>
              <a:effectLst/>
              <a:uLnTx/>
              <a:uFillTx/>
              <a:latin typeface="+mj-lt"/>
              <a:ea typeface="+mn-ea"/>
              <a:cs typeface="+mn-cs"/>
            </a:rPr>
            <a:t>No construction</a:t>
          </a:r>
          <a:endParaRPr kumimoji="0" lang="en-US" sz="1600" b="0" i="1" u="none" strike="noStrike" kern="1200" cap="none" spc="0" normalizeH="0" baseline="0" noProof="0" dirty="0">
            <a:ln>
              <a:noFill/>
            </a:ln>
            <a:solidFill>
              <a:srgbClr val="000000"/>
            </a:solidFill>
            <a:effectLst/>
            <a:uLnTx/>
            <a:uFillTx/>
            <a:latin typeface="+mj-lt"/>
            <a:ea typeface="+mn-ea"/>
            <a:cs typeface="+mn-cs"/>
          </a:endParaRPr>
        </a:p>
      </dsp:txBody>
      <dsp:txXfrm>
        <a:off x="5232768" y="904235"/>
        <a:ext cx="2293401" cy="4076325"/>
      </dsp:txXfrm>
    </dsp:sp>
    <dsp:sp modelId="{83A95B74-1878-45F7-ACAE-EF3EFD8E5A3B}">
      <dsp:nvSpPr>
        <dsp:cNvPr id="0" name=""/>
        <dsp:cNvSpPr/>
      </dsp:nvSpPr>
      <dsp:spPr>
        <a:xfrm>
          <a:off x="7847245" y="172352"/>
          <a:ext cx="2293401" cy="731882"/>
        </a:xfrm>
        <a:prstGeom prst="rect">
          <a:avLst/>
        </a:prstGeom>
        <a:gradFill rotWithShape="0">
          <a:gsLst>
            <a:gs pos="0">
              <a:schemeClr val="accent4">
                <a:shade val="50000"/>
                <a:hueOff val="105005"/>
                <a:satOff val="-6791"/>
                <a:lumOff val="22757"/>
                <a:alphaOff val="0"/>
                <a:tint val="96000"/>
                <a:lumMod val="104000"/>
              </a:schemeClr>
            </a:gs>
            <a:gs pos="100000">
              <a:schemeClr val="accent4">
                <a:shade val="50000"/>
                <a:hueOff val="105005"/>
                <a:satOff val="-6791"/>
                <a:lumOff val="22757"/>
                <a:alphaOff val="0"/>
                <a:shade val="98000"/>
                <a:lumMod val="94000"/>
              </a:schemeClr>
            </a:gs>
          </a:gsLst>
          <a:lin ang="5400000" scaled="0"/>
        </a:gradFill>
        <a:ln w="9525" cap="rnd" cmpd="sng" algn="ctr">
          <a:solidFill>
            <a:schemeClr val="accent4">
              <a:shade val="50000"/>
              <a:hueOff val="105005"/>
              <a:satOff val="-6791"/>
              <a:lumOff val="22757"/>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kumimoji="0" lang="en-US" sz="2000" b="1" i="0" u="none" strike="noStrike" kern="1200" cap="none" spc="0" normalizeH="0" baseline="0" noProof="0" dirty="0" smtClean="0">
              <a:ln>
                <a:noFill/>
              </a:ln>
              <a:solidFill>
                <a:srgbClr val="000000"/>
              </a:solidFill>
              <a:effectLst/>
              <a:uLnTx/>
              <a:uFillTx/>
              <a:latin typeface="+mj-lt"/>
              <a:ea typeface="+mn-ea"/>
              <a:cs typeface="+mn-cs"/>
            </a:rPr>
            <a:t>In-Kind</a:t>
          </a:r>
          <a:endParaRPr kumimoji="0" lang="en-US" sz="2000" b="1" i="0" u="none" strike="noStrike" kern="1200" cap="none" spc="0" normalizeH="0" baseline="0" noProof="0" dirty="0">
            <a:ln>
              <a:noFill/>
            </a:ln>
            <a:solidFill>
              <a:srgbClr val="000000"/>
            </a:solidFill>
            <a:effectLst/>
            <a:uLnTx/>
            <a:uFillTx/>
            <a:latin typeface="+mj-lt"/>
            <a:ea typeface="+mn-ea"/>
            <a:cs typeface="+mn-cs"/>
          </a:endParaRPr>
        </a:p>
      </dsp:txBody>
      <dsp:txXfrm>
        <a:off x="7847245" y="172352"/>
        <a:ext cx="2293401" cy="731882"/>
      </dsp:txXfrm>
    </dsp:sp>
    <dsp:sp modelId="{D15BB20B-6A61-4063-B19A-BB53E7834BBC}">
      <dsp:nvSpPr>
        <dsp:cNvPr id="0" name=""/>
        <dsp:cNvSpPr/>
      </dsp:nvSpPr>
      <dsp:spPr>
        <a:xfrm>
          <a:off x="7847245" y="904235"/>
          <a:ext cx="2293401" cy="4076325"/>
        </a:xfrm>
        <a:prstGeom prst="rect">
          <a:avLst/>
        </a:prstGeom>
        <a:solidFill>
          <a:schemeClr val="accent4">
            <a:alpha val="90000"/>
            <a:tint val="55000"/>
            <a:hueOff val="0"/>
            <a:satOff val="0"/>
            <a:lumOff val="0"/>
            <a:alphaOff val="0"/>
          </a:schemeClr>
        </a:solidFill>
        <a:ln w="9525" cap="rnd" cmpd="sng" algn="ctr">
          <a:solidFill>
            <a:schemeClr val="accent4">
              <a:alpha val="90000"/>
              <a:tint val="55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000000"/>
              </a:solidFill>
              <a:latin typeface="+mj-lt"/>
            </a:rPr>
            <a:t>No max amount or duration</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smtClean="0">
              <a:solidFill>
                <a:srgbClr val="000000"/>
              </a:solidFill>
              <a:latin typeface="+mj-lt"/>
            </a:rPr>
            <a:t>Can be portion of any grant type, or 100% in-kind grant</a:t>
          </a:r>
          <a:endParaRPr lang="en-US" sz="1600" kern="1200" dirty="0">
            <a:solidFill>
              <a:srgbClr val="000000"/>
            </a:solidFill>
            <a:latin typeface="+mj-lt"/>
          </a:endParaRPr>
        </a:p>
        <a:p>
          <a:pPr marL="171450" lvl="1" indent="-171450" algn="l" defTabSz="711200">
            <a:lnSpc>
              <a:spcPct val="90000"/>
            </a:lnSpc>
            <a:spcBef>
              <a:spcPct val="0"/>
            </a:spcBef>
            <a:spcAft>
              <a:spcPct val="15000"/>
            </a:spcAft>
            <a:buChar char="••"/>
          </a:pPr>
          <a:r>
            <a:rPr lang="en-US" sz="1600" kern="1200" dirty="0" smtClean="0">
              <a:solidFill>
                <a:srgbClr val="000000"/>
              </a:solidFill>
              <a:latin typeface="+mj-lt"/>
            </a:rPr>
            <a:t>Not an official grant type</a:t>
          </a:r>
          <a:endParaRPr lang="en-US" sz="1600" kern="1200" dirty="0">
            <a:solidFill>
              <a:srgbClr val="000000"/>
            </a:solidFill>
            <a:latin typeface="+mj-lt"/>
          </a:endParaRPr>
        </a:p>
        <a:p>
          <a:pPr marL="171450" lvl="1" indent="-171450" algn="l" defTabSz="711200">
            <a:lnSpc>
              <a:spcPct val="90000"/>
            </a:lnSpc>
            <a:spcBef>
              <a:spcPct val="0"/>
            </a:spcBef>
            <a:spcAft>
              <a:spcPct val="15000"/>
            </a:spcAft>
            <a:buChar char="••"/>
          </a:pPr>
          <a:r>
            <a:rPr lang="en-US" sz="1600" kern="1200" smtClean="0">
              <a:solidFill>
                <a:srgbClr val="000000"/>
              </a:solidFill>
              <a:latin typeface="+mj-lt"/>
            </a:rPr>
            <a:t>Pre-award risk assessment required, but less extensive</a:t>
          </a:r>
          <a:endParaRPr lang="en-US" sz="1600" kern="1200" dirty="0">
            <a:solidFill>
              <a:srgbClr val="000000"/>
            </a:solidFill>
            <a:latin typeface="+mj-lt"/>
          </a:endParaRPr>
        </a:p>
        <a:p>
          <a:pPr marL="171450" lvl="1" indent="-171450" algn="l" defTabSz="711200">
            <a:lnSpc>
              <a:spcPct val="90000"/>
            </a:lnSpc>
            <a:spcBef>
              <a:spcPct val="0"/>
            </a:spcBef>
            <a:spcAft>
              <a:spcPct val="15000"/>
            </a:spcAft>
            <a:buChar char="••"/>
          </a:pPr>
          <a:r>
            <a:rPr lang="en-US" sz="1600" kern="1200" smtClean="0">
              <a:solidFill>
                <a:srgbClr val="000000"/>
              </a:solidFill>
              <a:latin typeface="+mj-lt"/>
            </a:rPr>
            <a:t>No construction</a:t>
          </a:r>
          <a:endParaRPr lang="en-US" sz="1600" kern="1200">
            <a:latin typeface="+mj-lt"/>
          </a:endParaRPr>
        </a:p>
      </dsp:txBody>
      <dsp:txXfrm>
        <a:off x="7847245" y="904235"/>
        <a:ext cx="2293401" cy="40763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5EEAC-B1FF-4EF3-BEAC-3800241F7FE1}">
      <dsp:nvSpPr>
        <dsp:cNvPr id="0" name=""/>
        <dsp:cNvSpPr/>
      </dsp:nvSpPr>
      <dsp:spPr>
        <a:xfrm>
          <a:off x="2540299" y="1090"/>
          <a:ext cx="2267611" cy="1133805"/>
        </a:xfrm>
        <a:prstGeom prst="roundRect">
          <a:avLst>
            <a:gd name="adj" fmla="val 10000"/>
          </a:avLst>
        </a:prstGeom>
        <a:solidFill>
          <a:schemeClr val="accent2">
            <a:alpha val="9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Approver</a:t>
          </a:r>
          <a:endParaRPr lang="en-US" sz="3300" kern="1200" dirty="0"/>
        </a:p>
      </dsp:txBody>
      <dsp:txXfrm>
        <a:off x="2573507" y="34298"/>
        <a:ext cx="2201195" cy="1067389"/>
      </dsp:txXfrm>
    </dsp:sp>
    <dsp:sp modelId="{98F01A09-9AAF-4BBF-AF38-01458D7D9C25}">
      <dsp:nvSpPr>
        <dsp:cNvPr id="0" name=""/>
        <dsp:cNvSpPr/>
      </dsp:nvSpPr>
      <dsp:spPr>
        <a:xfrm rot="3600000">
          <a:off x="3732713" y="1785680"/>
          <a:ext cx="1754523" cy="806573"/>
        </a:xfrm>
        <a:prstGeom prst="mathMinus">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3974685" y="1946995"/>
        <a:ext cx="1270579" cy="483943"/>
      </dsp:txXfrm>
    </dsp:sp>
    <dsp:sp modelId="{55FAFE09-1940-4468-8FD2-A3D20F499F2E}">
      <dsp:nvSpPr>
        <dsp:cNvPr id="0" name=""/>
        <dsp:cNvSpPr/>
      </dsp:nvSpPr>
      <dsp:spPr>
        <a:xfrm>
          <a:off x="4412038" y="3243038"/>
          <a:ext cx="2267611" cy="1133805"/>
        </a:xfrm>
        <a:prstGeom prst="roundRect">
          <a:avLst>
            <a:gd name="adj" fmla="val 10000"/>
          </a:avLst>
        </a:prstGeom>
        <a:solidFill>
          <a:schemeClr val="accent2">
            <a:alpha val="90000"/>
            <a:hueOff val="0"/>
            <a:satOff val="0"/>
            <a:lumOff val="0"/>
            <a:alphaOff val="-2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Receiver</a:t>
          </a:r>
          <a:endParaRPr lang="en-US" sz="3300" kern="1200" dirty="0"/>
        </a:p>
      </dsp:txBody>
      <dsp:txXfrm>
        <a:off x="4445246" y="3276246"/>
        <a:ext cx="2201195" cy="1067389"/>
      </dsp:txXfrm>
    </dsp:sp>
    <dsp:sp modelId="{757DBDD5-F217-47BB-A274-3B07BD772A37}">
      <dsp:nvSpPr>
        <dsp:cNvPr id="0" name=""/>
        <dsp:cNvSpPr/>
      </dsp:nvSpPr>
      <dsp:spPr>
        <a:xfrm rot="10800000">
          <a:off x="2924027" y="3442639"/>
          <a:ext cx="1500154" cy="734603"/>
        </a:xfrm>
        <a:prstGeom prst="mathMinus">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3144408" y="3589560"/>
        <a:ext cx="1059392" cy="440761"/>
      </dsp:txXfrm>
    </dsp:sp>
    <dsp:sp modelId="{7F163D24-EBCD-4262-9173-F8C560B59101}">
      <dsp:nvSpPr>
        <dsp:cNvPr id="0" name=""/>
        <dsp:cNvSpPr/>
      </dsp:nvSpPr>
      <dsp:spPr>
        <a:xfrm>
          <a:off x="668559" y="3243038"/>
          <a:ext cx="2267611" cy="1133805"/>
        </a:xfrm>
        <a:prstGeom prst="roundRect">
          <a:avLst>
            <a:gd name="adj" fmla="val 10000"/>
          </a:avLst>
        </a:prstGeom>
        <a:solidFill>
          <a:schemeClr val="accent2">
            <a:alpha val="90000"/>
            <a:hueOff val="0"/>
            <a:satOff val="0"/>
            <a:lumOff val="0"/>
            <a:alpha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Payer</a:t>
          </a:r>
          <a:endParaRPr lang="en-US" sz="3300" kern="1200" dirty="0"/>
        </a:p>
      </dsp:txBody>
      <dsp:txXfrm>
        <a:off x="701767" y="3276246"/>
        <a:ext cx="2201195" cy="1067389"/>
      </dsp:txXfrm>
    </dsp:sp>
    <dsp:sp modelId="{AE5C2D38-B70E-403F-BC80-F516C974EC10}">
      <dsp:nvSpPr>
        <dsp:cNvPr id="0" name=""/>
        <dsp:cNvSpPr/>
      </dsp:nvSpPr>
      <dsp:spPr>
        <a:xfrm rot="18000000">
          <a:off x="1798172" y="1798542"/>
          <a:ext cx="1880125" cy="780850"/>
        </a:xfrm>
        <a:prstGeom prst="mathMinus">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2032427" y="1954712"/>
        <a:ext cx="1411615" cy="4685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44F69-ACB8-4A14-B058-876CFAC10933}">
      <dsp:nvSpPr>
        <dsp:cNvPr id="0" name=""/>
        <dsp:cNvSpPr/>
      </dsp:nvSpPr>
      <dsp:spPr>
        <a:xfrm>
          <a:off x="0" y="626992"/>
          <a:ext cx="3429434" cy="2057660"/>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en-US" sz="2600" kern="1200" dirty="0" smtClean="0"/>
            <a:t>A supplier submitting a fake bid, so its bid is the lowest</a:t>
          </a:r>
          <a:endParaRPr lang="en-US" sz="2600" kern="1200" dirty="0"/>
        </a:p>
      </dsp:txBody>
      <dsp:txXfrm>
        <a:off x="0" y="626992"/>
        <a:ext cx="3429434" cy="2057660"/>
      </dsp:txXfrm>
    </dsp:sp>
    <dsp:sp modelId="{812E1231-B50F-4D75-9EF0-9B900C61F55A}">
      <dsp:nvSpPr>
        <dsp:cNvPr id="0" name=""/>
        <dsp:cNvSpPr/>
      </dsp:nvSpPr>
      <dsp:spPr>
        <a:xfrm>
          <a:off x="3772378" y="626992"/>
          <a:ext cx="3429434" cy="2057660"/>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en-US" sz="2600" kern="1200" smtClean="0"/>
            <a:t>A bid or offer from a company that does not exist</a:t>
          </a:r>
          <a:endParaRPr lang="en-US" altLang="en-US" sz="2600" kern="1200" dirty="0"/>
        </a:p>
      </dsp:txBody>
      <dsp:txXfrm>
        <a:off x="3772378" y="626992"/>
        <a:ext cx="3429434" cy="2057660"/>
      </dsp:txXfrm>
    </dsp:sp>
    <dsp:sp modelId="{A2587F49-FEF9-4224-9B4D-046073C84D5D}">
      <dsp:nvSpPr>
        <dsp:cNvPr id="0" name=""/>
        <dsp:cNvSpPr/>
      </dsp:nvSpPr>
      <dsp:spPr>
        <a:xfrm>
          <a:off x="7544756" y="626992"/>
          <a:ext cx="3429434" cy="2057660"/>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en-US" sz="2600" kern="1200" dirty="0" smtClean="0"/>
            <a:t>Companies colluding on prices, like taking turns submitting a low bid</a:t>
          </a:r>
          <a:endParaRPr lang="en-US" sz="2600" kern="1200" dirty="0"/>
        </a:p>
      </dsp:txBody>
      <dsp:txXfrm>
        <a:off x="7544756" y="626992"/>
        <a:ext cx="3429434" cy="20576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20822-C911-459F-9956-A1A21FC34393}">
      <dsp:nvSpPr>
        <dsp:cNvPr id="0" name=""/>
        <dsp:cNvSpPr/>
      </dsp:nvSpPr>
      <dsp:spPr>
        <a:xfrm>
          <a:off x="0" y="0"/>
          <a:ext cx="9607463" cy="2522428"/>
        </a:xfrm>
        <a:prstGeom prst="roundRect">
          <a:avLst>
            <a:gd name="adj" fmla="val 10000"/>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8A1D3A-5B1C-402F-80F7-C8C52147DBB7}">
      <dsp:nvSpPr>
        <dsp:cNvPr id="0" name=""/>
        <dsp:cNvSpPr/>
      </dsp:nvSpPr>
      <dsp:spPr>
        <a:xfrm>
          <a:off x="353424" y="287250"/>
          <a:ext cx="1964777" cy="184978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ECE9AE-EE96-4C43-881C-EA865A538BA6}">
      <dsp:nvSpPr>
        <dsp:cNvPr id="0" name=""/>
        <dsp:cNvSpPr/>
      </dsp:nvSpPr>
      <dsp:spPr>
        <a:xfrm rot="10800000">
          <a:off x="295252" y="2375209"/>
          <a:ext cx="2081121" cy="3279260"/>
        </a:xfrm>
        <a:prstGeom prst="round2SameRect">
          <a:avLst>
            <a:gd name="adj1" fmla="val 10500"/>
            <a:gd name="adj2" fmla="val 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altLang="en-US" sz="1600" b="1" kern="1200" dirty="0" smtClean="0"/>
            <a:t>Recommending vendors that are related to you and not  informing management in your organization</a:t>
          </a:r>
          <a:endParaRPr lang="en-US" sz="1600" b="1" kern="1200" dirty="0"/>
        </a:p>
      </dsp:txBody>
      <dsp:txXfrm rot="10800000">
        <a:off x="359254" y="2375209"/>
        <a:ext cx="1953117" cy="3215258"/>
      </dsp:txXfrm>
    </dsp:sp>
    <dsp:sp modelId="{1567693B-553F-464B-A776-7F2AA1EB64F5}">
      <dsp:nvSpPr>
        <dsp:cNvPr id="0" name=""/>
        <dsp:cNvSpPr/>
      </dsp:nvSpPr>
      <dsp:spPr>
        <a:xfrm>
          <a:off x="2576565" y="277608"/>
          <a:ext cx="2010172" cy="184978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DA4DEA-CE22-46D1-9104-52728C27E1A5}">
      <dsp:nvSpPr>
        <dsp:cNvPr id="0" name=""/>
        <dsp:cNvSpPr/>
      </dsp:nvSpPr>
      <dsp:spPr>
        <a:xfrm rot="10800000">
          <a:off x="2549505" y="2346283"/>
          <a:ext cx="2064292" cy="3317828"/>
        </a:xfrm>
        <a:prstGeom prst="round2SameRect">
          <a:avLst>
            <a:gd name="adj1" fmla="val 10500"/>
            <a:gd name="adj2" fmla="val 0"/>
          </a:avLst>
        </a:prstGeom>
        <a:solidFill>
          <a:schemeClr val="accent5">
            <a:hueOff val="1602711"/>
            <a:satOff val="-3255"/>
            <a:lumOff val="20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altLang="en-US" sz="1800" b="1" kern="1200" dirty="0" smtClean="0"/>
            <a:t>Hiring/ supervising relatives and friends</a:t>
          </a:r>
          <a:endParaRPr lang="en-US" sz="1800" b="1" kern="1200" dirty="0"/>
        </a:p>
      </dsp:txBody>
      <dsp:txXfrm rot="10800000">
        <a:off x="2612989" y="2346283"/>
        <a:ext cx="1937324" cy="3254344"/>
      </dsp:txXfrm>
    </dsp:sp>
    <dsp:sp modelId="{34221119-DAE3-4CF5-B18C-A44F4BE74060}">
      <dsp:nvSpPr>
        <dsp:cNvPr id="0" name=""/>
        <dsp:cNvSpPr/>
      </dsp:nvSpPr>
      <dsp:spPr>
        <a:xfrm>
          <a:off x="4857679" y="283874"/>
          <a:ext cx="1906380" cy="184978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E94EF5-BB99-4BA6-A712-54C0BF37C5E4}">
      <dsp:nvSpPr>
        <dsp:cNvPr id="0" name=""/>
        <dsp:cNvSpPr/>
      </dsp:nvSpPr>
      <dsp:spPr>
        <a:xfrm rot="10800000">
          <a:off x="4786929" y="2365081"/>
          <a:ext cx="2047880" cy="3292764"/>
        </a:xfrm>
        <a:prstGeom prst="round2SameRect">
          <a:avLst>
            <a:gd name="adj1" fmla="val 10500"/>
            <a:gd name="adj2" fmla="val 0"/>
          </a:avLst>
        </a:prstGeom>
        <a:solidFill>
          <a:schemeClr val="accent5">
            <a:hueOff val="3205422"/>
            <a:satOff val="-6509"/>
            <a:lumOff val="41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altLang="en-US" sz="1800" b="1" kern="1200" dirty="0" smtClean="0"/>
            <a:t>Steering project activities so that you or your family benefit</a:t>
          </a:r>
          <a:endParaRPr lang="en-US" sz="1800" b="1" kern="1200" dirty="0"/>
        </a:p>
      </dsp:txBody>
      <dsp:txXfrm rot="10800000">
        <a:off x="4849908" y="2365081"/>
        <a:ext cx="1921922" cy="3229785"/>
      </dsp:txXfrm>
    </dsp:sp>
    <dsp:sp modelId="{58D9F4C0-9DCC-43B3-9735-A8CE40AD5BA7}">
      <dsp:nvSpPr>
        <dsp:cNvPr id="0" name=""/>
        <dsp:cNvSpPr/>
      </dsp:nvSpPr>
      <dsp:spPr>
        <a:xfrm>
          <a:off x="7139840" y="283874"/>
          <a:ext cx="2040470" cy="184978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613209-F3CC-42AF-972D-708E209AE097}">
      <dsp:nvSpPr>
        <dsp:cNvPr id="0" name=""/>
        <dsp:cNvSpPr/>
      </dsp:nvSpPr>
      <dsp:spPr>
        <a:xfrm rot="10800000">
          <a:off x="7007940" y="2365081"/>
          <a:ext cx="2304269" cy="3292764"/>
        </a:xfrm>
        <a:prstGeom prst="round2SameRect">
          <a:avLst>
            <a:gd name="adj1" fmla="val 10500"/>
            <a:gd name="adj2" fmla="val 0"/>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altLang="en-US" sz="1800" b="1" kern="1200" dirty="0" smtClean="0"/>
            <a:t>Staff members being friends with a vendor who is competitively bidding on work from the organization</a:t>
          </a:r>
          <a:endParaRPr lang="en-US" altLang="en-US" sz="1800" b="1" kern="1200" dirty="0"/>
        </a:p>
      </dsp:txBody>
      <dsp:txXfrm rot="10800000">
        <a:off x="7078804" y="2365081"/>
        <a:ext cx="2162541" cy="32219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B65CA-BAEF-4EEF-98EB-2767821E6112}">
      <dsp:nvSpPr>
        <dsp:cNvPr id="0" name=""/>
        <dsp:cNvSpPr/>
      </dsp:nvSpPr>
      <dsp:spPr>
        <a:xfrm>
          <a:off x="3270" y="2253252"/>
          <a:ext cx="3281041" cy="1312416"/>
        </a:xfrm>
        <a:prstGeom prst="homePlate">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n-US" altLang="en-US" sz="2100" b="1" kern="1200" dirty="0" smtClean="0"/>
            <a:t>Submitting an invoice that violates a grant agreement’s source</a:t>
          </a:r>
          <a:endParaRPr lang="en-US" sz="2100" b="1" kern="1200" dirty="0"/>
        </a:p>
      </dsp:txBody>
      <dsp:txXfrm>
        <a:off x="3270" y="2253252"/>
        <a:ext cx="2952937" cy="1312416"/>
      </dsp:txXfrm>
    </dsp:sp>
    <dsp:sp modelId="{6131A8E4-5ABD-4AE8-BF9C-0D728E84A09C}">
      <dsp:nvSpPr>
        <dsp:cNvPr id="0" name=""/>
        <dsp:cNvSpPr/>
      </dsp:nvSpPr>
      <dsp:spPr>
        <a:xfrm>
          <a:off x="2628103" y="2253252"/>
          <a:ext cx="3281041" cy="1312416"/>
        </a:xfrm>
        <a:prstGeom prst="chevron">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altLang="en-US" sz="2100" b="1" kern="1200" dirty="0" smtClean="0"/>
            <a:t>Submitting false vendor invoices or expenses</a:t>
          </a:r>
          <a:endParaRPr lang="en-US" sz="2100" b="1" kern="1200" dirty="0"/>
        </a:p>
      </dsp:txBody>
      <dsp:txXfrm>
        <a:off x="3284311" y="2253252"/>
        <a:ext cx="1968625" cy="1312416"/>
      </dsp:txXfrm>
    </dsp:sp>
    <dsp:sp modelId="{7187BC77-7A11-4EA1-90E3-D4FF7A7012A9}">
      <dsp:nvSpPr>
        <dsp:cNvPr id="0" name=""/>
        <dsp:cNvSpPr/>
      </dsp:nvSpPr>
      <dsp:spPr>
        <a:xfrm>
          <a:off x="5252937" y="2253252"/>
          <a:ext cx="3281041" cy="1312416"/>
        </a:xfrm>
        <a:prstGeom prst="chevron">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altLang="en-US" sz="2100" b="1" kern="1200" dirty="0" smtClean="0"/>
            <a:t>Inaccurate  certifications used to obtain a grant</a:t>
          </a:r>
          <a:endParaRPr lang="en-US" sz="2100" b="1" kern="1200" dirty="0"/>
        </a:p>
      </dsp:txBody>
      <dsp:txXfrm>
        <a:off x="5909145" y="2253252"/>
        <a:ext cx="1968625" cy="1312416"/>
      </dsp:txXfrm>
    </dsp:sp>
    <dsp:sp modelId="{65CBA604-37DA-4469-A283-25957E05EA0B}">
      <dsp:nvSpPr>
        <dsp:cNvPr id="0" name=""/>
        <dsp:cNvSpPr/>
      </dsp:nvSpPr>
      <dsp:spPr>
        <a:xfrm>
          <a:off x="7877770" y="2253252"/>
          <a:ext cx="3281041" cy="1312416"/>
        </a:xfrm>
        <a:prstGeom prst="chevron">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altLang="en-US" sz="2100" b="1" kern="1200" smtClean="0"/>
            <a:t>Double billing expenses with multiple donors</a:t>
          </a:r>
          <a:endParaRPr lang="en-US" altLang="en-US" sz="2100" b="1" kern="1200" dirty="0"/>
        </a:p>
      </dsp:txBody>
      <dsp:txXfrm>
        <a:off x="8533978" y="2253252"/>
        <a:ext cx="1968625" cy="1312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816C-9F4C-4993-8D94-F9BC3A84C642}">
      <dsp:nvSpPr>
        <dsp:cNvPr id="0" name=""/>
        <dsp:cNvSpPr/>
      </dsp:nvSpPr>
      <dsp:spPr>
        <a:xfrm>
          <a:off x="3565" y="776235"/>
          <a:ext cx="2143675" cy="656147"/>
        </a:xfrm>
        <a:prstGeom prst="rect">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8000"/>
                <a:lumMod val="94000"/>
              </a:schemeClr>
            </a:gs>
          </a:gsLst>
          <a:lin ang="5400000" scaled="0"/>
        </a:gradFill>
        <a:ln w="9525" cap="rnd" cmpd="sng" algn="ctr">
          <a:solidFill>
            <a:schemeClr val="accent4">
              <a:shade val="5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noFill/>
              </a:ln>
              <a:solidFill>
                <a:srgbClr val="FFFFFF"/>
              </a:solidFill>
              <a:effectLst/>
              <a:uLnTx/>
              <a:uFillTx/>
              <a:latin typeface="+mj-lt"/>
              <a:ea typeface="+mn-ea"/>
              <a:cs typeface="+mn-cs"/>
            </a:rPr>
            <a:t>Simplified</a:t>
          </a:r>
          <a:endParaRPr lang="en-US" sz="1800" b="1" kern="1200" dirty="0">
            <a:latin typeface="+mj-lt"/>
          </a:endParaRPr>
        </a:p>
      </dsp:txBody>
      <dsp:txXfrm>
        <a:off x="3565" y="776235"/>
        <a:ext cx="2143675" cy="656147"/>
      </dsp:txXfrm>
    </dsp:sp>
    <dsp:sp modelId="{869398F0-0C8D-48E7-AE5B-22CDBA7FB993}">
      <dsp:nvSpPr>
        <dsp:cNvPr id="0" name=""/>
        <dsp:cNvSpPr/>
      </dsp:nvSpPr>
      <dsp:spPr>
        <a:xfrm>
          <a:off x="3565" y="1432383"/>
          <a:ext cx="2143675" cy="2025037"/>
        </a:xfrm>
        <a:prstGeom prst="rect">
          <a:avLst/>
        </a:prstGeom>
        <a:solidFill>
          <a:schemeClr val="accent4">
            <a:alpha val="90000"/>
            <a:tint val="55000"/>
            <a:hueOff val="0"/>
            <a:satOff val="0"/>
            <a:lumOff val="0"/>
            <a:alphaOff val="0"/>
          </a:schemeClr>
        </a:solidFill>
        <a:ln w="9525" cap="rnd" cmpd="sng" algn="ctr">
          <a:solidFill>
            <a:schemeClr val="accent4">
              <a:alpha val="90000"/>
              <a:tint val="55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dirty="0" smtClean="0">
              <a:ln>
                <a:noFill/>
              </a:ln>
              <a:solidFill>
                <a:schemeClr val="bg2">
                  <a:lumMod val="25000"/>
                </a:schemeClr>
              </a:solidFill>
              <a:effectLst/>
              <a:uLnTx/>
              <a:uFillTx/>
              <a:latin typeface="+mj-lt"/>
              <a:ea typeface="+mn-ea"/>
              <a:cs typeface="+mn-cs"/>
            </a:rPr>
            <a:t>Periodic reimbursements based on submission of receipts </a:t>
          </a:r>
          <a:endParaRPr lang="en-US" sz="1800" kern="1200" dirty="0">
            <a:solidFill>
              <a:schemeClr val="bg2">
                <a:lumMod val="25000"/>
              </a:schemeClr>
            </a:solidFill>
            <a:latin typeface="+mj-lt"/>
          </a:endParaRPr>
        </a:p>
      </dsp:txBody>
      <dsp:txXfrm>
        <a:off x="3565" y="1432383"/>
        <a:ext cx="2143675" cy="2025037"/>
      </dsp:txXfrm>
    </dsp:sp>
    <dsp:sp modelId="{1BC78B8D-B15C-449E-8B74-5F70E916ADE9}">
      <dsp:nvSpPr>
        <dsp:cNvPr id="0" name=""/>
        <dsp:cNvSpPr/>
      </dsp:nvSpPr>
      <dsp:spPr>
        <a:xfrm>
          <a:off x="2447354" y="776235"/>
          <a:ext cx="2143675" cy="656147"/>
        </a:xfrm>
        <a:prstGeom prst="rect">
          <a:avLst/>
        </a:prstGeom>
        <a:gradFill rotWithShape="0">
          <a:gsLst>
            <a:gs pos="0">
              <a:schemeClr val="accent4">
                <a:shade val="50000"/>
                <a:hueOff val="105005"/>
                <a:satOff val="-6791"/>
                <a:lumOff val="22757"/>
                <a:alphaOff val="0"/>
                <a:tint val="96000"/>
                <a:lumMod val="104000"/>
              </a:schemeClr>
            </a:gs>
            <a:gs pos="100000">
              <a:schemeClr val="accent4">
                <a:shade val="50000"/>
                <a:hueOff val="105005"/>
                <a:satOff val="-6791"/>
                <a:lumOff val="22757"/>
                <a:alphaOff val="0"/>
                <a:shade val="98000"/>
                <a:lumMod val="94000"/>
              </a:schemeClr>
            </a:gs>
          </a:gsLst>
          <a:lin ang="5400000" scaled="0"/>
        </a:gradFill>
        <a:ln w="9525" cap="rnd" cmpd="sng" algn="ctr">
          <a:solidFill>
            <a:schemeClr val="accent4">
              <a:shade val="50000"/>
              <a:hueOff val="105005"/>
              <a:satOff val="-6791"/>
              <a:lumOff val="22757"/>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mj-lt"/>
            </a:rPr>
            <a:t>Fixed Award Amount</a:t>
          </a:r>
          <a:endParaRPr lang="en-US" sz="1800" b="1" kern="1200" dirty="0">
            <a:latin typeface="+mj-lt"/>
          </a:endParaRPr>
        </a:p>
      </dsp:txBody>
      <dsp:txXfrm>
        <a:off x="2447354" y="776235"/>
        <a:ext cx="2143675" cy="656147"/>
      </dsp:txXfrm>
    </dsp:sp>
    <dsp:sp modelId="{221B26F3-710C-44AC-83B6-7F7F9493118B}">
      <dsp:nvSpPr>
        <dsp:cNvPr id="0" name=""/>
        <dsp:cNvSpPr/>
      </dsp:nvSpPr>
      <dsp:spPr>
        <a:xfrm>
          <a:off x="2447354" y="1432383"/>
          <a:ext cx="2143675" cy="2025037"/>
        </a:xfrm>
        <a:prstGeom prst="rect">
          <a:avLst/>
        </a:prstGeom>
        <a:solidFill>
          <a:schemeClr val="accent4">
            <a:alpha val="90000"/>
            <a:tint val="55000"/>
            <a:hueOff val="0"/>
            <a:satOff val="0"/>
            <a:lumOff val="0"/>
            <a:alphaOff val="0"/>
          </a:schemeClr>
        </a:solidFill>
        <a:ln w="9525" cap="rnd" cmpd="sng" algn="ctr">
          <a:solidFill>
            <a:schemeClr val="accent4">
              <a:alpha val="90000"/>
              <a:tint val="55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dirty="0" smtClean="0">
              <a:ln>
                <a:noFill/>
              </a:ln>
              <a:solidFill>
                <a:schemeClr val="bg2">
                  <a:lumMod val="25000"/>
                </a:schemeClr>
              </a:solidFill>
              <a:effectLst/>
              <a:uLnTx/>
              <a:uFillTx/>
              <a:latin typeface="+mj-lt"/>
              <a:ea typeface="+mn-ea"/>
              <a:cs typeface="+mn-cs"/>
            </a:rPr>
            <a:t>Fixed amount tranche payments based on achievement of milestones (no receipts)</a:t>
          </a:r>
          <a:endParaRPr lang="en-US" sz="1800" kern="1200" dirty="0">
            <a:solidFill>
              <a:schemeClr val="bg2">
                <a:lumMod val="25000"/>
              </a:schemeClr>
            </a:solidFill>
            <a:latin typeface="+mj-lt"/>
          </a:endParaRPr>
        </a:p>
      </dsp:txBody>
      <dsp:txXfrm>
        <a:off x="2447354" y="1432383"/>
        <a:ext cx="2143675" cy="2025037"/>
      </dsp:txXfrm>
    </dsp:sp>
    <dsp:sp modelId="{541F51F5-7C73-47F9-B636-13F6F5FC93F1}">
      <dsp:nvSpPr>
        <dsp:cNvPr id="0" name=""/>
        <dsp:cNvSpPr/>
      </dsp:nvSpPr>
      <dsp:spPr>
        <a:xfrm>
          <a:off x="4891144" y="776235"/>
          <a:ext cx="2143675" cy="656147"/>
        </a:xfrm>
        <a:prstGeom prst="rect">
          <a:avLst/>
        </a:prstGeom>
        <a:gradFill rotWithShape="0">
          <a:gsLst>
            <a:gs pos="0">
              <a:schemeClr val="accent4">
                <a:shade val="50000"/>
                <a:hueOff val="210010"/>
                <a:satOff val="-13582"/>
                <a:lumOff val="45514"/>
                <a:alphaOff val="0"/>
                <a:tint val="96000"/>
                <a:lumMod val="104000"/>
              </a:schemeClr>
            </a:gs>
            <a:gs pos="100000">
              <a:schemeClr val="accent4">
                <a:shade val="50000"/>
                <a:hueOff val="210010"/>
                <a:satOff val="-13582"/>
                <a:lumOff val="45514"/>
                <a:alphaOff val="0"/>
                <a:shade val="98000"/>
                <a:lumMod val="94000"/>
              </a:schemeClr>
            </a:gs>
          </a:gsLst>
          <a:lin ang="5400000" scaled="0"/>
        </a:gradFill>
        <a:ln w="9525" cap="rnd" cmpd="sng" algn="ctr">
          <a:solidFill>
            <a:schemeClr val="accent4">
              <a:shade val="50000"/>
              <a:hueOff val="210010"/>
              <a:satOff val="-13582"/>
              <a:lumOff val="45514"/>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2">
                  <a:lumMod val="25000"/>
                </a:schemeClr>
              </a:solidFill>
              <a:latin typeface="+mj-lt"/>
            </a:rPr>
            <a:t>Standard</a:t>
          </a:r>
          <a:endParaRPr lang="en-US" sz="1800" b="1" kern="1200" dirty="0">
            <a:solidFill>
              <a:schemeClr val="bg2">
                <a:lumMod val="25000"/>
              </a:schemeClr>
            </a:solidFill>
            <a:latin typeface="+mj-lt"/>
          </a:endParaRPr>
        </a:p>
      </dsp:txBody>
      <dsp:txXfrm>
        <a:off x="4891144" y="776235"/>
        <a:ext cx="2143675" cy="656147"/>
      </dsp:txXfrm>
    </dsp:sp>
    <dsp:sp modelId="{B9B285D5-9FB8-4DE0-86CC-DC3408D55058}">
      <dsp:nvSpPr>
        <dsp:cNvPr id="0" name=""/>
        <dsp:cNvSpPr/>
      </dsp:nvSpPr>
      <dsp:spPr>
        <a:xfrm>
          <a:off x="4891144" y="1432383"/>
          <a:ext cx="2143675" cy="2025037"/>
        </a:xfrm>
        <a:prstGeom prst="rect">
          <a:avLst/>
        </a:prstGeom>
        <a:solidFill>
          <a:schemeClr val="accent4">
            <a:alpha val="90000"/>
            <a:tint val="55000"/>
            <a:hueOff val="0"/>
            <a:satOff val="0"/>
            <a:lumOff val="0"/>
            <a:alphaOff val="0"/>
          </a:schemeClr>
        </a:solidFill>
        <a:ln w="9525" cap="rnd" cmpd="sng" algn="ctr">
          <a:solidFill>
            <a:schemeClr val="accent4">
              <a:alpha val="90000"/>
              <a:tint val="55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dirty="0" smtClean="0">
              <a:ln>
                <a:noFill/>
              </a:ln>
              <a:solidFill>
                <a:schemeClr val="bg2">
                  <a:lumMod val="25000"/>
                </a:schemeClr>
              </a:solidFill>
              <a:effectLst/>
              <a:uLnTx/>
              <a:uFillTx/>
              <a:latin typeface="+mj-lt"/>
              <a:ea typeface="+mn-ea"/>
              <a:cs typeface="+mn-cs"/>
            </a:rPr>
            <a:t>Periodic advances and/or  reimbursements (receipts)</a:t>
          </a:r>
          <a:endParaRPr lang="en-US" sz="1800" kern="1200" dirty="0">
            <a:solidFill>
              <a:schemeClr val="bg2">
                <a:lumMod val="25000"/>
              </a:schemeClr>
            </a:solidFill>
            <a:latin typeface="+mj-lt"/>
          </a:endParaRPr>
        </a:p>
      </dsp:txBody>
      <dsp:txXfrm>
        <a:off x="4891144" y="1432383"/>
        <a:ext cx="2143675" cy="2025037"/>
      </dsp:txXfrm>
    </dsp:sp>
    <dsp:sp modelId="{83A95B74-1878-45F7-ACAE-EF3EFD8E5A3B}">
      <dsp:nvSpPr>
        <dsp:cNvPr id="0" name=""/>
        <dsp:cNvSpPr/>
      </dsp:nvSpPr>
      <dsp:spPr>
        <a:xfrm>
          <a:off x="7334934" y="776235"/>
          <a:ext cx="2143675" cy="656147"/>
        </a:xfrm>
        <a:prstGeom prst="rect">
          <a:avLst/>
        </a:prstGeom>
        <a:gradFill rotWithShape="0">
          <a:gsLst>
            <a:gs pos="0">
              <a:schemeClr val="accent4">
                <a:shade val="50000"/>
                <a:hueOff val="105005"/>
                <a:satOff val="-6791"/>
                <a:lumOff val="22757"/>
                <a:alphaOff val="0"/>
                <a:tint val="96000"/>
                <a:lumMod val="104000"/>
              </a:schemeClr>
            </a:gs>
            <a:gs pos="100000">
              <a:schemeClr val="accent4">
                <a:shade val="50000"/>
                <a:hueOff val="105005"/>
                <a:satOff val="-6791"/>
                <a:lumOff val="22757"/>
                <a:alphaOff val="0"/>
                <a:shade val="98000"/>
                <a:lumMod val="94000"/>
              </a:schemeClr>
            </a:gs>
          </a:gsLst>
          <a:lin ang="5400000" scaled="0"/>
        </a:gradFill>
        <a:ln w="9525" cap="rnd" cmpd="sng" algn="ctr">
          <a:solidFill>
            <a:schemeClr val="accent4">
              <a:shade val="50000"/>
              <a:hueOff val="105005"/>
              <a:satOff val="-6791"/>
              <a:lumOff val="22757"/>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kumimoji="0" lang="en-US" sz="1800" b="1" i="0" u="none" strike="noStrike" kern="1200" cap="none" spc="0" normalizeH="0" baseline="0" noProof="0" dirty="0" smtClean="0">
              <a:ln>
                <a:noFill/>
              </a:ln>
              <a:solidFill>
                <a:srgbClr val="000000"/>
              </a:solidFill>
              <a:effectLst/>
              <a:uLnTx/>
              <a:uFillTx/>
              <a:latin typeface="+mj-lt"/>
              <a:ea typeface="+mn-ea"/>
              <a:cs typeface="+mn-cs"/>
            </a:rPr>
            <a:t>In-Kind</a:t>
          </a:r>
          <a:endParaRPr kumimoji="0" lang="en-US" sz="1800" b="1" i="0" u="none" strike="noStrike" kern="1200" cap="none" spc="0" normalizeH="0" baseline="0" noProof="0" dirty="0">
            <a:ln>
              <a:noFill/>
            </a:ln>
            <a:solidFill>
              <a:srgbClr val="000000"/>
            </a:solidFill>
            <a:effectLst/>
            <a:uLnTx/>
            <a:uFillTx/>
            <a:latin typeface="+mj-lt"/>
            <a:ea typeface="+mn-ea"/>
            <a:cs typeface="+mn-cs"/>
          </a:endParaRPr>
        </a:p>
      </dsp:txBody>
      <dsp:txXfrm>
        <a:off x="7334934" y="776235"/>
        <a:ext cx="2143675" cy="656147"/>
      </dsp:txXfrm>
    </dsp:sp>
    <dsp:sp modelId="{D15BB20B-6A61-4063-B19A-BB53E7834BBC}">
      <dsp:nvSpPr>
        <dsp:cNvPr id="0" name=""/>
        <dsp:cNvSpPr/>
      </dsp:nvSpPr>
      <dsp:spPr>
        <a:xfrm>
          <a:off x="7334934" y="1432383"/>
          <a:ext cx="2143675" cy="2025037"/>
        </a:xfrm>
        <a:prstGeom prst="rect">
          <a:avLst/>
        </a:prstGeom>
        <a:solidFill>
          <a:schemeClr val="accent4">
            <a:alpha val="90000"/>
            <a:tint val="55000"/>
            <a:hueOff val="0"/>
            <a:satOff val="0"/>
            <a:lumOff val="0"/>
            <a:alphaOff val="0"/>
          </a:schemeClr>
        </a:solidFill>
        <a:ln w="9525" cap="rnd" cmpd="sng" algn="ctr">
          <a:solidFill>
            <a:schemeClr val="accent4">
              <a:alpha val="90000"/>
              <a:tint val="55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0" lang="en-US" sz="1800" b="0" i="0" u="none" strike="noStrike" kern="1200" cap="none" spc="0" normalizeH="0" baseline="0" noProof="0" dirty="0" smtClean="0">
              <a:ln>
                <a:noFill/>
              </a:ln>
              <a:solidFill>
                <a:schemeClr val="bg2">
                  <a:lumMod val="25000"/>
                </a:schemeClr>
              </a:solidFill>
              <a:effectLst/>
              <a:uLnTx/>
              <a:uFillTx/>
              <a:latin typeface="+mj-lt"/>
              <a:ea typeface="+mn-ea"/>
              <a:cs typeface="+mn-cs"/>
            </a:rPr>
            <a:t>Direct Payment to Vendor</a:t>
          </a:r>
          <a:endParaRPr lang="en-US" sz="1800" kern="1200" dirty="0">
            <a:solidFill>
              <a:schemeClr val="bg2">
                <a:lumMod val="25000"/>
              </a:schemeClr>
            </a:solidFill>
            <a:latin typeface="+mj-lt"/>
          </a:endParaRPr>
        </a:p>
      </dsp:txBody>
      <dsp:txXfrm>
        <a:off x="7334934" y="1432383"/>
        <a:ext cx="2143675" cy="20250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2B032-53C0-4444-9F45-D01AF5450BBA}">
      <dsp:nvSpPr>
        <dsp:cNvPr id="0" name=""/>
        <dsp:cNvSpPr/>
      </dsp:nvSpPr>
      <dsp:spPr>
        <a:xfrm>
          <a:off x="1267991" y="-36598"/>
          <a:ext cx="5592016" cy="5592016"/>
        </a:xfrm>
        <a:prstGeom prst="circularArrow">
          <a:avLst>
            <a:gd name="adj1" fmla="val 5544"/>
            <a:gd name="adj2" fmla="val 330680"/>
            <a:gd name="adj3" fmla="val 14501840"/>
            <a:gd name="adj4" fmla="val 1695820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A1E6F9-FE4B-4AC0-9D86-510FCE28DEC4}">
      <dsp:nvSpPr>
        <dsp:cNvPr id="0" name=""/>
        <dsp:cNvSpPr/>
      </dsp:nvSpPr>
      <dsp:spPr>
        <a:xfrm>
          <a:off x="3184921" y="856"/>
          <a:ext cx="1758156" cy="879078"/>
        </a:xfrm>
        <a:prstGeom prst="round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Solicitation</a:t>
          </a:r>
          <a:endParaRPr lang="en-US" sz="1500" b="1" kern="1200" dirty="0"/>
        </a:p>
      </dsp:txBody>
      <dsp:txXfrm>
        <a:off x="3227834" y="43769"/>
        <a:ext cx="1672330" cy="793252"/>
      </dsp:txXfrm>
    </dsp:sp>
    <dsp:sp modelId="{E35F3A80-6574-47AF-8B5E-2D18B34002B5}">
      <dsp:nvSpPr>
        <dsp:cNvPr id="0" name=""/>
        <dsp:cNvSpPr/>
      </dsp:nvSpPr>
      <dsp:spPr>
        <a:xfrm>
          <a:off x="5049320" y="901063"/>
          <a:ext cx="1758156" cy="879078"/>
        </a:xfrm>
        <a:prstGeom prst="round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Evaluation</a:t>
          </a:r>
          <a:endParaRPr lang="en-US" sz="1500" b="1" kern="1200" dirty="0"/>
        </a:p>
      </dsp:txBody>
      <dsp:txXfrm>
        <a:off x="5092233" y="943976"/>
        <a:ext cx="1672330" cy="793252"/>
      </dsp:txXfrm>
    </dsp:sp>
    <dsp:sp modelId="{FC2D1124-EDB7-4895-908A-A8F2E4B13042}">
      <dsp:nvSpPr>
        <dsp:cNvPr id="0" name=""/>
        <dsp:cNvSpPr/>
      </dsp:nvSpPr>
      <dsp:spPr>
        <a:xfrm>
          <a:off x="5509788" y="2918507"/>
          <a:ext cx="1758156" cy="879078"/>
        </a:xfrm>
        <a:prstGeom prst="round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Negotiations</a:t>
          </a:r>
          <a:endParaRPr lang="en-US" sz="1500" b="1" kern="1200" dirty="0"/>
        </a:p>
      </dsp:txBody>
      <dsp:txXfrm>
        <a:off x="5552701" y="2961420"/>
        <a:ext cx="1672330" cy="793252"/>
      </dsp:txXfrm>
    </dsp:sp>
    <dsp:sp modelId="{A4CA75E9-295B-4FC9-AC79-F0499FE761A1}">
      <dsp:nvSpPr>
        <dsp:cNvPr id="0" name=""/>
        <dsp:cNvSpPr/>
      </dsp:nvSpPr>
      <dsp:spPr>
        <a:xfrm>
          <a:off x="4219584" y="4536372"/>
          <a:ext cx="1758156" cy="879078"/>
        </a:xfrm>
        <a:prstGeom prst="round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Pre-award Assessment</a:t>
          </a:r>
          <a:endParaRPr lang="en-US" sz="1500" b="1" kern="1200" dirty="0"/>
        </a:p>
      </dsp:txBody>
      <dsp:txXfrm>
        <a:off x="4262497" y="4579285"/>
        <a:ext cx="1672330" cy="793252"/>
      </dsp:txXfrm>
    </dsp:sp>
    <dsp:sp modelId="{327746F1-2B54-4A53-A2CE-3392A7CC8A22}">
      <dsp:nvSpPr>
        <dsp:cNvPr id="0" name=""/>
        <dsp:cNvSpPr/>
      </dsp:nvSpPr>
      <dsp:spPr>
        <a:xfrm>
          <a:off x="2150258" y="4536372"/>
          <a:ext cx="1758156" cy="879078"/>
        </a:xfrm>
        <a:prstGeom prst="round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Award</a:t>
          </a:r>
          <a:endParaRPr lang="en-US" sz="1500" b="1" kern="1200" dirty="0"/>
        </a:p>
      </dsp:txBody>
      <dsp:txXfrm>
        <a:off x="2193171" y="4579285"/>
        <a:ext cx="1672330" cy="793252"/>
      </dsp:txXfrm>
    </dsp:sp>
    <dsp:sp modelId="{5298D6AA-2FBE-4E14-A2F3-D1A92B3E1A49}">
      <dsp:nvSpPr>
        <dsp:cNvPr id="0" name=""/>
        <dsp:cNvSpPr/>
      </dsp:nvSpPr>
      <dsp:spPr>
        <a:xfrm>
          <a:off x="860055" y="2918507"/>
          <a:ext cx="1758156" cy="879078"/>
        </a:xfrm>
        <a:prstGeom prst="round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Implementation</a:t>
          </a:r>
          <a:endParaRPr lang="en-US" sz="1500" b="1" kern="1200" dirty="0"/>
        </a:p>
      </dsp:txBody>
      <dsp:txXfrm>
        <a:off x="902968" y="2961420"/>
        <a:ext cx="1672330" cy="793252"/>
      </dsp:txXfrm>
    </dsp:sp>
    <dsp:sp modelId="{F29A6CCA-CA90-423E-8FBE-31A563BE0C6D}">
      <dsp:nvSpPr>
        <dsp:cNvPr id="0" name=""/>
        <dsp:cNvSpPr/>
      </dsp:nvSpPr>
      <dsp:spPr>
        <a:xfrm>
          <a:off x="1320523" y="901063"/>
          <a:ext cx="1758156" cy="879078"/>
        </a:xfrm>
        <a:prstGeom prst="round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Close-out</a:t>
          </a:r>
          <a:endParaRPr lang="en-US" sz="1500" b="1" kern="1200" dirty="0"/>
        </a:p>
      </dsp:txBody>
      <dsp:txXfrm>
        <a:off x="1363436" y="943976"/>
        <a:ext cx="1672330" cy="793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32714-C919-476B-86E9-8EA02815CEB9}">
      <dsp:nvSpPr>
        <dsp:cNvPr id="0" name=""/>
        <dsp:cNvSpPr/>
      </dsp:nvSpPr>
      <dsp:spPr>
        <a:xfrm>
          <a:off x="609599" y="0"/>
          <a:ext cx="6908800" cy="5418667"/>
        </a:xfrm>
        <a:prstGeom prst="rightArrow">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FC226C-AFC9-44EB-ACEE-36207624D5D1}">
      <dsp:nvSpPr>
        <dsp:cNvPr id="0" name=""/>
        <dsp:cNvSpPr/>
      </dsp:nvSpPr>
      <dsp:spPr>
        <a:xfrm>
          <a:off x="5483237" y="1548893"/>
          <a:ext cx="2616200" cy="2167466"/>
        </a:xfrm>
        <a:prstGeom prst="roundRect">
          <a:avLst/>
        </a:prstGeom>
        <a:solidFill>
          <a:schemeClr val="accent6">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Conduct pre-award assessment</a:t>
          </a:r>
          <a:endParaRPr lang="en-US" sz="3100" kern="1200" dirty="0"/>
        </a:p>
      </dsp:txBody>
      <dsp:txXfrm>
        <a:off x="5589044" y="1654700"/>
        <a:ext cx="2404586" cy="1955852"/>
      </dsp:txXfrm>
    </dsp:sp>
    <dsp:sp modelId="{CF152A2F-E4A6-4F5B-B02A-95BA12A68186}">
      <dsp:nvSpPr>
        <dsp:cNvPr id="0" name=""/>
        <dsp:cNvSpPr/>
      </dsp:nvSpPr>
      <dsp:spPr>
        <a:xfrm>
          <a:off x="248950" y="1548893"/>
          <a:ext cx="2616200" cy="2167466"/>
        </a:xfrm>
        <a:prstGeom prst="roundRect">
          <a:avLst/>
        </a:prstGeom>
        <a:solidFill>
          <a:schemeClr val="accent6">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solidFill>
                <a:schemeClr val="bg2">
                  <a:lumMod val="25000"/>
                </a:schemeClr>
              </a:solidFill>
            </a:rPr>
            <a:t>Verify costs</a:t>
          </a:r>
          <a:endParaRPr lang="en-US" sz="3100" kern="1200" dirty="0">
            <a:solidFill>
              <a:schemeClr val="bg2">
                <a:lumMod val="25000"/>
              </a:schemeClr>
            </a:solidFill>
          </a:endParaRPr>
        </a:p>
      </dsp:txBody>
      <dsp:txXfrm>
        <a:off x="354757" y="1654700"/>
        <a:ext cx="2404586" cy="1955852"/>
      </dsp:txXfrm>
    </dsp:sp>
    <dsp:sp modelId="{115C5E4D-C8A7-4BF3-8085-9920734FACAD}">
      <dsp:nvSpPr>
        <dsp:cNvPr id="0" name=""/>
        <dsp:cNvSpPr/>
      </dsp:nvSpPr>
      <dsp:spPr>
        <a:xfrm>
          <a:off x="2860129" y="1600804"/>
          <a:ext cx="2616200" cy="2167466"/>
        </a:xfrm>
        <a:prstGeom prst="roundRect">
          <a:avLst/>
        </a:prstGeom>
        <a:solidFill>
          <a:schemeClr val="accent6">
            <a:shade val="50000"/>
            <a:hueOff val="-132255"/>
            <a:satOff val="-1963"/>
            <a:lumOff val="2689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Negotiate final budget</a:t>
          </a:r>
          <a:endParaRPr lang="en-US" sz="3100" kern="1200" dirty="0"/>
        </a:p>
      </dsp:txBody>
      <dsp:txXfrm>
        <a:off x="2965936" y="1706611"/>
        <a:ext cx="2404586" cy="19558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2B032-53C0-4444-9F45-D01AF5450BBA}">
      <dsp:nvSpPr>
        <dsp:cNvPr id="0" name=""/>
        <dsp:cNvSpPr/>
      </dsp:nvSpPr>
      <dsp:spPr>
        <a:xfrm>
          <a:off x="706808" y="-24115"/>
          <a:ext cx="3197109" cy="3197109"/>
        </a:xfrm>
        <a:prstGeom prst="circularArrow">
          <a:avLst>
            <a:gd name="adj1" fmla="val 5544"/>
            <a:gd name="adj2" fmla="val 330680"/>
            <a:gd name="adj3" fmla="val 14560681"/>
            <a:gd name="adj4" fmla="val 16924591"/>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A1E6F9-FE4B-4AC0-9D86-510FCE28DEC4}">
      <dsp:nvSpPr>
        <dsp:cNvPr id="0" name=""/>
        <dsp:cNvSpPr/>
      </dsp:nvSpPr>
      <dsp:spPr>
        <a:xfrm>
          <a:off x="1823578" y="0"/>
          <a:ext cx="963569" cy="481784"/>
        </a:xfrm>
        <a:prstGeom prst="round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Solicitation</a:t>
          </a:r>
          <a:endParaRPr lang="en-US" sz="800" b="1" kern="1200" dirty="0"/>
        </a:p>
      </dsp:txBody>
      <dsp:txXfrm>
        <a:off x="1847097" y="23519"/>
        <a:ext cx="916531" cy="434746"/>
      </dsp:txXfrm>
    </dsp:sp>
    <dsp:sp modelId="{E35F3A80-6574-47AF-8B5E-2D18B34002B5}">
      <dsp:nvSpPr>
        <dsp:cNvPr id="0" name=""/>
        <dsp:cNvSpPr/>
      </dsp:nvSpPr>
      <dsp:spPr>
        <a:xfrm>
          <a:off x="2889506" y="513475"/>
          <a:ext cx="963569" cy="481784"/>
        </a:xfrm>
        <a:prstGeom prst="round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Evaluation</a:t>
          </a:r>
          <a:endParaRPr lang="en-US" sz="800" b="1" kern="1200" dirty="0"/>
        </a:p>
      </dsp:txBody>
      <dsp:txXfrm>
        <a:off x="2913025" y="536994"/>
        <a:ext cx="916531" cy="434746"/>
      </dsp:txXfrm>
    </dsp:sp>
    <dsp:sp modelId="{FC2D1124-EDB7-4895-908A-A8F2E4B13042}">
      <dsp:nvSpPr>
        <dsp:cNvPr id="0" name=""/>
        <dsp:cNvSpPr/>
      </dsp:nvSpPr>
      <dsp:spPr>
        <a:xfrm>
          <a:off x="3152768" y="1666903"/>
          <a:ext cx="963569" cy="481784"/>
        </a:xfrm>
        <a:prstGeom prst="round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Negotiations</a:t>
          </a:r>
          <a:endParaRPr lang="en-US" sz="800" b="1" kern="1200" dirty="0"/>
        </a:p>
      </dsp:txBody>
      <dsp:txXfrm>
        <a:off x="3176287" y="1690422"/>
        <a:ext cx="916531" cy="434746"/>
      </dsp:txXfrm>
    </dsp:sp>
    <dsp:sp modelId="{A4CA75E9-295B-4FC9-AC79-F0499FE761A1}">
      <dsp:nvSpPr>
        <dsp:cNvPr id="0" name=""/>
        <dsp:cNvSpPr/>
      </dsp:nvSpPr>
      <dsp:spPr>
        <a:xfrm>
          <a:off x="2415123" y="2591881"/>
          <a:ext cx="963569" cy="481784"/>
        </a:xfrm>
        <a:prstGeom prst="round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Pre-award Assessment</a:t>
          </a:r>
          <a:endParaRPr lang="en-US" sz="800" b="1" kern="1200" dirty="0"/>
        </a:p>
      </dsp:txBody>
      <dsp:txXfrm>
        <a:off x="2438642" y="2615400"/>
        <a:ext cx="916531" cy="434746"/>
      </dsp:txXfrm>
    </dsp:sp>
    <dsp:sp modelId="{327746F1-2B54-4A53-A2CE-3392A7CC8A22}">
      <dsp:nvSpPr>
        <dsp:cNvPr id="0" name=""/>
        <dsp:cNvSpPr/>
      </dsp:nvSpPr>
      <dsp:spPr>
        <a:xfrm>
          <a:off x="1232033" y="2591881"/>
          <a:ext cx="963569" cy="481784"/>
        </a:xfrm>
        <a:prstGeom prst="roundRect">
          <a:avLst/>
        </a:prstGeom>
        <a:solidFill>
          <a:schemeClr val="tx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Award</a:t>
          </a:r>
          <a:endParaRPr lang="en-US" sz="800" b="1" kern="1200" dirty="0"/>
        </a:p>
      </dsp:txBody>
      <dsp:txXfrm>
        <a:off x="1255552" y="2615400"/>
        <a:ext cx="916531" cy="434746"/>
      </dsp:txXfrm>
    </dsp:sp>
    <dsp:sp modelId="{5298D6AA-2FBE-4E14-A2F3-D1A92B3E1A49}">
      <dsp:nvSpPr>
        <dsp:cNvPr id="0" name=""/>
        <dsp:cNvSpPr/>
      </dsp:nvSpPr>
      <dsp:spPr>
        <a:xfrm>
          <a:off x="494388" y="1666903"/>
          <a:ext cx="963569" cy="481784"/>
        </a:xfrm>
        <a:prstGeom prst="round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Implementation</a:t>
          </a:r>
          <a:endParaRPr lang="en-US" sz="800" b="1" kern="1200" dirty="0"/>
        </a:p>
      </dsp:txBody>
      <dsp:txXfrm>
        <a:off x="517907" y="1690422"/>
        <a:ext cx="916531" cy="434746"/>
      </dsp:txXfrm>
    </dsp:sp>
    <dsp:sp modelId="{F29A6CCA-CA90-423E-8FBE-31A563BE0C6D}">
      <dsp:nvSpPr>
        <dsp:cNvPr id="0" name=""/>
        <dsp:cNvSpPr/>
      </dsp:nvSpPr>
      <dsp:spPr>
        <a:xfrm>
          <a:off x="757650" y="513475"/>
          <a:ext cx="963569" cy="481784"/>
        </a:xfrm>
        <a:prstGeom prst="round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Close-out</a:t>
          </a:r>
          <a:endParaRPr lang="en-US" sz="800" b="1" kern="1200" dirty="0"/>
        </a:p>
      </dsp:txBody>
      <dsp:txXfrm>
        <a:off x="781169" y="536994"/>
        <a:ext cx="916531" cy="4347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05A61-EF80-4300-B253-50A22A70CDF0}">
      <dsp:nvSpPr>
        <dsp:cNvPr id="0" name=""/>
        <dsp:cNvSpPr/>
      </dsp:nvSpPr>
      <dsp:spPr>
        <a:xfrm>
          <a:off x="0" y="401079"/>
          <a:ext cx="7660018" cy="1247400"/>
        </a:xfrm>
        <a:prstGeom prst="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4503" tIns="458216" rIns="59450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Activities have been completed in accordance with the work plan/activity plan </a:t>
          </a:r>
          <a:endParaRPr lang="en-US" sz="2200" kern="1200" dirty="0"/>
        </a:p>
      </dsp:txBody>
      <dsp:txXfrm>
        <a:off x="0" y="401079"/>
        <a:ext cx="7660018" cy="1247400"/>
      </dsp:txXfrm>
    </dsp:sp>
    <dsp:sp modelId="{1792B76D-ED9A-4B57-A715-1E14495771BD}">
      <dsp:nvSpPr>
        <dsp:cNvPr id="0" name=""/>
        <dsp:cNvSpPr/>
      </dsp:nvSpPr>
      <dsp:spPr>
        <a:xfrm>
          <a:off x="383000" y="76359"/>
          <a:ext cx="5362012" cy="64944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671" tIns="0" rIns="202671" bIns="0" numCol="1" spcCol="1270" anchor="ctr" anchorCtr="0">
          <a:noAutofit/>
        </a:bodyPr>
        <a:lstStyle/>
        <a:p>
          <a:pPr lvl="0" algn="l" defTabSz="977900">
            <a:lnSpc>
              <a:spcPct val="90000"/>
            </a:lnSpc>
            <a:spcBef>
              <a:spcPct val="0"/>
            </a:spcBef>
            <a:spcAft>
              <a:spcPct val="35000"/>
            </a:spcAft>
          </a:pPr>
          <a:r>
            <a:rPr lang="en-US" sz="2200" kern="1200" dirty="0" smtClean="0"/>
            <a:t>Technical Closeout</a:t>
          </a:r>
          <a:endParaRPr lang="en-US" sz="2200" kern="1200" dirty="0"/>
        </a:p>
      </dsp:txBody>
      <dsp:txXfrm>
        <a:off x="414703" y="108062"/>
        <a:ext cx="5298606" cy="586034"/>
      </dsp:txXfrm>
    </dsp:sp>
    <dsp:sp modelId="{225E0FE0-D162-4DAA-A19D-1B79496E740C}">
      <dsp:nvSpPr>
        <dsp:cNvPr id="0" name=""/>
        <dsp:cNvSpPr/>
      </dsp:nvSpPr>
      <dsp:spPr>
        <a:xfrm>
          <a:off x="0" y="2091999"/>
          <a:ext cx="7660018" cy="1247400"/>
        </a:xfrm>
        <a:prstGeom prst="rect">
          <a:avLst/>
        </a:prstGeom>
        <a:solidFill>
          <a:schemeClr val="lt1">
            <a:alpha val="90000"/>
            <a:hueOff val="0"/>
            <a:satOff val="0"/>
            <a:lumOff val="0"/>
            <a:alphaOff val="0"/>
          </a:schemeClr>
        </a:solidFill>
        <a:ln w="15875" cap="rnd" cmpd="sng" algn="ctr">
          <a:solidFill>
            <a:schemeClr val="accent4">
              <a:hueOff val="-246306"/>
              <a:satOff val="7355"/>
              <a:lumOff val="2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4503" tIns="458216" rIns="59450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Final reconciliation of any advanced funds or expenditures under the award submitted</a:t>
          </a:r>
          <a:endParaRPr lang="en-US" sz="2200" kern="1200" dirty="0"/>
        </a:p>
      </dsp:txBody>
      <dsp:txXfrm>
        <a:off x="0" y="2091999"/>
        <a:ext cx="7660018" cy="1247400"/>
      </dsp:txXfrm>
    </dsp:sp>
    <dsp:sp modelId="{A1718BD0-8E22-4950-B7B8-00976500217F}">
      <dsp:nvSpPr>
        <dsp:cNvPr id="0" name=""/>
        <dsp:cNvSpPr/>
      </dsp:nvSpPr>
      <dsp:spPr>
        <a:xfrm>
          <a:off x="383000" y="1767279"/>
          <a:ext cx="5362012" cy="649440"/>
        </a:xfrm>
        <a:prstGeom prst="roundRect">
          <a:avLst/>
        </a:prstGeom>
        <a:solidFill>
          <a:schemeClr val="accent4">
            <a:hueOff val="-246306"/>
            <a:satOff val="7355"/>
            <a:lumOff val="28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671" tIns="0" rIns="202671" bIns="0" numCol="1" spcCol="1270" anchor="ctr" anchorCtr="0">
          <a:noAutofit/>
        </a:bodyPr>
        <a:lstStyle/>
        <a:p>
          <a:pPr lvl="0" algn="l" defTabSz="977900">
            <a:lnSpc>
              <a:spcPct val="90000"/>
            </a:lnSpc>
            <a:spcBef>
              <a:spcPct val="0"/>
            </a:spcBef>
            <a:spcAft>
              <a:spcPct val="35000"/>
            </a:spcAft>
          </a:pPr>
          <a:r>
            <a:rPr lang="en-US" sz="2200" kern="1200" dirty="0" smtClean="0"/>
            <a:t>Financial Closeout</a:t>
          </a:r>
          <a:endParaRPr lang="en-US" sz="2200" kern="1200" dirty="0"/>
        </a:p>
      </dsp:txBody>
      <dsp:txXfrm>
        <a:off x="414703" y="1798982"/>
        <a:ext cx="5298606" cy="586034"/>
      </dsp:txXfrm>
    </dsp:sp>
    <dsp:sp modelId="{58C614F1-3A94-49CC-8795-3C044F336F36}">
      <dsp:nvSpPr>
        <dsp:cNvPr id="0" name=""/>
        <dsp:cNvSpPr/>
      </dsp:nvSpPr>
      <dsp:spPr>
        <a:xfrm>
          <a:off x="0" y="3782919"/>
          <a:ext cx="7660018" cy="1247400"/>
        </a:xfrm>
        <a:prstGeom prst="rect">
          <a:avLst/>
        </a:prstGeom>
        <a:solidFill>
          <a:schemeClr val="lt1">
            <a:alpha val="90000"/>
            <a:hueOff val="0"/>
            <a:satOff val="0"/>
            <a:lumOff val="0"/>
            <a:alphaOff val="0"/>
          </a:schemeClr>
        </a:solidFill>
        <a:ln w="15875" cap="rnd" cmpd="sng" algn="ctr">
          <a:solidFill>
            <a:schemeClr val="accent4">
              <a:hueOff val="-492612"/>
              <a:satOff val="14709"/>
              <a:lumOff val="5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4503" tIns="458216" rIns="59450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Files and records have been properly maintained for audit purposes</a:t>
          </a:r>
          <a:endParaRPr lang="en-US" sz="2200" kern="1200" dirty="0"/>
        </a:p>
      </dsp:txBody>
      <dsp:txXfrm>
        <a:off x="0" y="3782919"/>
        <a:ext cx="7660018" cy="1247400"/>
      </dsp:txXfrm>
    </dsp:sp>
    <dsp:sp modelId="{01730B0E-9201-4EA0-86AF-72B8C1C2832F}">
      <dsp:nvSpPr>
        <dsp:cNvPr id="0" name=""/>
        <dsp:cNvSpPr/>
      </dsp:nvSpPr>
      <dsp:spPr>
        <a:xfrm>
          <a:off x="383000" y="3458199"/>
          <a:ext cx="5362012" cy="649440"/>
        </a:xfrm>
        <a:prstGeom prst="roundRect">
          <a:avLst/>
        </a:prstGeom>
        <a:solidFill>
          <a:schemeClr val="accent4">
            <a:hueOff val="-492612"/>
            <a:satOff val="14709"/>
            <a:lumOff val="5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671" tIns="0" rIns="202671" bIns="0" numCol="1" spcCol="1270" anchor="ctr" anchorCtr="0">
          <a:noAutofit/>
        </a:bodyPr>
        <a:lstStyle/>
        <a:p>
          <a:pPr lvl="0" algn="l" defTabSz="977900">
            <a:lnSpc>
              <a:spcPct val="90000"/>
            </a:lnSpc>
            <a:spcBef>
              <a:spcPct val="0"/>
            </a:spcBef>
            <a:spcAft>
              <a:spcPct val="35000"/>
            </a:spcAft>
          </a:pPr>
          <a:r>
            <a:rPr lang="en-US" sz="2200" kern="1200" dirty="0" smtClean="0"/>
            <a:t>Regulatory Closeout</a:t>
          </a:r>
          <a:endParaRPr lang="en-US" sz="2200" kern="1200" dirty="0"/>
        </a:p>
      </dsp:txBody>
      <dsp:txXfrm>
        <a:off x="414703" y="3489902"/>
        <a:ext cx="5298606" cy="586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27FCE-CE14-4353-AA37-AE5E64E5E9E0}">
      <dsp:nvSpPr>
        <dsp:cNvPr id="0" name=""/>
        <dsp:cNvSpPr/>
      </dsp:nvSpPr>
      <dsp:spPr>
        <a:xfrm>
          <a:off x="2908" y="1666861"/>
          <a:ext cx="2835882" cy="1118704"/>
        </a:xfrm>
        <a:prstGeom prst="rect">
          <a:avLst/>
        </a:prstGeom>
        <a:solidFill>
          <a:schemeClr val="accent2">
            <a:shade val="80000"/>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Effective and efficient Operations</a:t>
          </a:r>
          <a:endParaRPr lang="en-US" sz="2200" kern="1200" dirty="0"/>
        </a:p>
      </dsp:txBody>
      <dsp:txXfrm>
        <a:off x="2908" y="1666861"/>
        <a:ext cx="2835882" cy="1118704"/>
      </dsp:txXfrm>
    </dsp:sp>
    <dsp:sp modelId="{D7EC39B3-9C72-4FE9-8190-69DF3ED1D504}">
      <dsp:nvSpPr>
        <dsp:cNvPr id="0" name=""/>
        <dsp:cNvSpPr/>
      </dsp:nvSpPr>
      <dsp:spPr>
        <a:xfrm>
          <a:off x="2908" y="2785565"/>
          <a:ext cx="2835882" cy="966240"/>
        </a:xfrm>
        <a:prstGeom prst="rect">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7B43D0-88D8-40CC-816B-4A383DA7E9AC}">
      <dsp:nvSpPr>
        <dsp:cNvPr id="0" name=""/>
        <dsp:cNvSpPr/>
      </dsp:nvSpPr>
      <dsp:spPr>
        <a:xfrm>
          <a:off x="3235814" y="1666861"/>
          <a:ext cx="2835882" cy="1118704"/>
        </a:xfrm>
        <a:prstGeom prst="rect">
          <a:avLst/>
        </a:prstGeom>
        <a:solidFill>
          <a:schemeClr val="accent2">
            <a:shade val="80000"/>
            <a:hueOff val="-318036"/>
            <a:satOff val="-8358"/>
            <a:lumOff val="15805"/>
            <a:alphaOff val="0"/>
          </a:schemeClr>
        </a:solidFill>
        <a:ln w="15875" cap="rnd" cmpd="sng" algn="ctr">
          <a:solidFill>
            <a:schemeClr val="accent2">
              <a:shade val="80000"/>
              <a:hueOff val="-318036"/>
              <a:satOff val="-8358"/>
              <a:lumOff val="158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Reliable Financial Reporting</a:t>
          </a:r>
          <a:endParaRPr lang="en-US" sz="2200" kern="1200" dirty="0"/>
        </a:p>
      </dsp:txBody>
      <dsp:txXfrm>
        <a:off x="3235814" y="1666861"/>
        <a:ext cx="2835882" cy="1118704"/>
      </dsp:txXfrm>
    </dsp:sp>
    <dsp:sp modelId="{75C3E0E1-2899-46FD-9ECD-952E4F258AC4}">
      <dsp:nvSpPr>
        <dsp:cNvPr id="0" name=""/>
        <dsp:cNvSpPr/>
      </dsp:nvSpPr>
      <dsp:spPr>
        <a:xfrm>
          <a:off x="3235814" y="2785565"/>
          <a:ext cx="2835882" cy="966240"/>
        </a:xfrm>
        <a:prstGeom prst="rect">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717600-98D5-42E6-997E-19CFC19330C3}">
      <dsp:nvSpPr>
        <dsp:cNvPr id="0" name=""/>
        <dsp:cNvSpPr/>
      </dsp:nvSpPr>
      <dsp:spPr>
        <a:xfrm>
          <a:off x="6468720" y="1666861"/>
          <a:ext cx="2835882" cy="1118704"/>
        </a:xfrm>
        <a:prstGeom prst="rect">
          <a:avLst/>
        </a:prstGeom>
        <a:solidFill>
          <a:schemeClr val="accent2">
            <a:shade val="80000"/>
            <a:hueOff val="-636072"/>
            <a:satOff val="-16715"/>
            <a:lumOff val="31610"/>
            <a:alphaOff val="0"/>
          </a:schemeClr>
        </a:solidFill>
        <a:ln w="15875" cap="rnd" cmpd="sng" algn="ctr">
          <a:solidFill>
            <a:schemeClr val="accent2">
              <a:shade val="80000"/>
              <a:hueOff val="-636072"/>
              <a:satOff val="-16715"/>
              <a:lumOff val="316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Compliance with terms, conditions and regulations</a:t>
          </a:r>
          <a:endParaRPr lang="en-US" sz="2200" kern="1200" dirty="0"/>
        </a:p>
      </dsp:txBody>
      <dsp:txXfrm>
        <a:off x="6468720" y="1666861"/>
        <a:ext cx="2835882" cy="1118704"/>
      </dsp:txXfrm>
    </dsp:sp>
    <dsp:sp modelId="{52C58A34-A503-4A5B-86EA-4897DA0B0C02}">
      <dsp:nvSpPr>
        <dsp:cNvPr id="0" name=""/>
        <dsp:cNvSpPr/>
      </dsp:nvSpPr>
      <dsp:spPr>
        <a:xfrm>
          <a:off x="6468720" y="2785565"/>
          <a:ext cx="2835882" cy="966240"/>
        </a:xfrm>
        <a:prstGeom prst="rect">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EC9D0-E21D-418B-9508-9EAA618FFB05}">
      <dsp:nvSpPr>
        <dsp:cNvPr id="0" name=""/>
        <dsp:cNvSpPr/>
      </dsp:nvSpPr>
      <dsp:spPr>
        <a:xfrm>
          <a:off x="4123239" y="514170"/>
          <a:ext cx="4523967" cy="4584542"/>
        </a:xfrm>
        <a:prstGeom prst="pie">
          <a:avLst>
            <a:gd name="adj1" fmla="val 16200000"/>
            <a:gd name="adj2" fmla="val 19285716"/>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Competent Personnel</a:t>
          </a:r>
          <a:endParaRPr lang="en-US" sz="1300" b="1" kern="1200" dirty="0"/>
        </a:p>
      </dsp:txBody>
      <dsp:txXfrm>
        <a:off x="6429924" y="950794"/>
        <a:ext cx="1238705" cy="791379"/>
      </dsp:txXfrm>
    </dsp:sp>
    <dsp:sp modelId="{8632FAA6-1505-46CB-9BED-4A1594EB90E1}">
      <dsp:nvSpPr>
        <dsp:cNvPr id="0" name=""/>
        <dsp:cNvSpPr/>
      </dsp:nvSpPr>
      <dsp:spPr>
        <a:xfrm>
          <a:off x="4118610" y="498909"/>
          <a:ext cx="4523967" cy="4523967"/>
        </a:xfrm>
        <a:prstGeom prst="pie">
          <a:avLst>
            <a:gd name="adj1" fmla="val 19285716"/>
            <a:gd name="adj2" fmla="val 771428"/>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Fixed Responsibilities</a:t>
          </a:r>
          <a:endParaRPr lang="en-US" sz="1300" b="1" kern="1200" dirty="0"/>
        </a:p>
      </dsp:txBody>
      <dsp:txXfrm>
        <a:off x="7215373" y="2114611"/>
        <a:ext cx="1314104" cy="834779"/>
      </dsp:txXfrm>
    </dsp:sp>
    <dsp:sp modelId="{8D52C7E5-E3A5-4832-A58F-E7EBC7BC9CB8}">
      <dsp:nvSpPr>
        <dsp:cNvPr id="0" name=""/>
        <dsp:cNvSpPr/>
      </dsp:nvSpPr>
      <dsp:spPr>
        <a:xfrm>
          <a:off x="4125396" y="504066"/>
          <a:ext cx="4523967" cy="4523967"/>
        </a:xfrm>
        <a:prstGeom prst="pie">
          <a:avLst>
            <a:gd name="adj1" fmla="val 771428"/>
            <a:gd name="adj2" fmla="val 3857143"/>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Segregation of Duties</a:t>
          </a:r>
          <a:endParaRPr lang="en-US" sz="1300" b="1" kern="1200" dirty="0"/>
        </a:p>
      </dsp:txBody>
      <dsp:txXfrm>
        <a:off x="7033660" y="3196903"/>
        <a:ext cx="1184848" cy="861708"/>
      </dsp:txXfrm>
    </dsp:sp>
    <dsp:sp modelId="{AD80296F-2CD0-463B-944E-3ED961372E5E}">
      <dsp:nvSpPr>
        <dsp:cNvPr id="0" name=""/>
        <dsp:cNvSpPr/>
      </dsp:nvSpPr>
      <dsp:spPr>
        <a:xfrm>
          <a:off x="4125396" y="504066"/>
          <a:ext cx="4523967" cy="4523967"/>
        </a:xfrm>
        <a:prstGeom prst="pie">
          <a:avLst>
            <a:gd name="adj1" fmla="val 3857226"/>
            <a:gd name="adj2" fmla="val 6942858"/>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Safeguards Over Assets</a:t>
          </a:r>
          <a:endParaRPr lang="en-US" sz="1300" b="1" kern="1200" dirty="0"/>
        </a:p>
      </dsp:txBody>
      <dsp:txXfrm>
        <a:off x="5781491" y="4058611"/>
        <a:ext cx="1211776" cy="861708"/>
      </dsp:txXfrm>
    </dsp:sp>
    <dsp:sp modelId="{DEB6CFBA-2758-4221-89AA-345A4970951A}">
      <dsp:nvSpPr>
        <dsp:cNvPr id="0" name=""/>
        <dsp:cNvSpPr/>
      </dsp:nvSpPr>
      <dsp:spPr>
        <a:xfrm>
          <a:off x="4125396" y="504066"/>
          <a:ext cx="4523967" cy="4523967"/>
        </a:xfrm>
        <a:prstGeom prst="pie">
          <a:avLst>
            <a:gd name="adj1" fmla="val 6942858"/>
            <a:gd name="adj2" fmla="val 10028574"/>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Reliable Accounting System</a:t>
          </a:r>
          <a:endParaRPr lang="en-US" sz="1300" b="1" kern="1200" dirty="0"/>
        </a:p>
      </dsp:txBody>
      <dsp:txXfrm>
        <a:off x="4556250" y="3196903"/>
        <a:ext cx="1184848" cy="861708"/>
      </dsp:txXfrm>
    </dsp:sp>
    <dsp:sp modelId="{2D0D4976-21B3-47A5-9F34-53EB6076F0E4}">
      <dsp:nvSpPr>
        <dsp:cNvPr id="0" name=""/>
        <dsp:cNvSpPr/>
      </dsp:nvSpPr>
      <dsp:spPr>
        <a:xfrm>
          <a:off x="4125396" y="504066"/>
          <a:ext cx="4523967" cy="4523967"/>
        </a:xfrm>
        <a:prstGeom prst="pie">
          <a:avLst>
            <a:gd name="adj1" fmla="val 10028574"/>
            <a:gd name="adj2" fmla="val 13114284"/>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Periodic Reporting</a:t>
          </a:r>
          <a:endParaRPr lang="en-US" sz="1300" b="1" kern="1200" dirty="0"/>
        </a:p>
      </dsp:txBody>
      <dsp:txXfrm>
        <a:off x="4238495" y="2119768"/>
        <a:ext cx="1314104" cy="834779"/>
      </dsp:txXfrm>
    </dsp:sp>
    <dsp:sp modelId="{56360C3D-A57D-4856-8606-25462D0A1575}">
      <dsp:nvSpPr>
        <dsp:cNvPr id="0" name=""/>
        <dsp:cNvSpPr/>
      </dsp:nvSpPr>
      <dsp:spPr>
        <a:xfrm>
          <a:off x="4125396" y="504066"/>
          <a:ext cx="4523967" cy="4523967"/>
        </a:xfrm>
        <a:prstGeom prst="pie">
          <a:avLst>
            <a:gd name="adj1" fmla="val 13114284"/>
            <a:gd name="adj2" fmla="val 1620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Monitoring</a:t>
          </a:r>
          <a:endParaRPr lang="en-US" sz="1300" b="1" kern="1200" dirty="0"/>
        </a:p>
      </dsp:txBody>
      <dsp:txXfrm>
        <a:off x="5105589" y="934920"/>
        <a:ext cx="1238705" cy="7809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75669-D899-49DF-ADC0-50E04151B53C}">
      <dsp:nvSpPr>
        <dsp:cNvPr id="0" name=""/>
        <dsp:cNvSpPr/>
      </dsp:nvSpPr>
      <dsp:spPr>
        <a:xfrm>
          <a:off x="905588" y="0"/>
          <a:ext cx="4518539" cy="4518539"/>
        </a:xfrm>
        <a:prstGeom prst="triangl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BB5B6F-3E11-4C07-9EA4-3C855A87B266}">
      <dsp:nvSpPr>
        <dsp:cNvPr id="0" name=""/>
        <dsp:cNvSpPr/>
      </dsp:nvSpPr>
      <dsp:spPr>
        <a:xfrm>
          <a:off x="1761006" y="654578"/>
          <a:ext cx="2937050" cy="1069622"/>
        </a:xfrm>
        <a:prstGeom prst="round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Grant Manager</a:t>
          </a:r>
          <a:endParaRPr lang="en-US" sz="2700" kern="1200" dirty="0"/>
        </a:p>
      </dsp:txBody>
      <dsp:txXfrm>
        <a:off x="1813221" y="706793"/>
        <a:ext cx="2832620" cy="965192"/>
      </dsp:txXfrm>
    </dsp:sp>
    <dsp:sp modelId="{CFD84478-C466-4CCF-A4DA-3B26747997C0}">
      <dsp:nvSpPr>
        <dsp:cNvPr id="0" name=""/>
        <dsp:cNvSpPr/>
      </dsp:nvSpPr>
      <dsp:spPr>
        <a:xfrm>
          <a:off x="3188736" y="2539852"/>
          <a:ext cx="2937050" cy="1069622"/>
        </a:xfrm>
        <a:prstGeom prst="roundRect">
          <a:avLst/>
        </a:prstGeom>
        <a:solidFill>
          <a:schemeClr val="lt1">
            <a:alpha val="90000"/>
            <a:hueOff val="0"/>
            <a:satOff val="0"/>
            <a:lumOff val="0"/>
            <a:alphaOff val="0"/>
          </a:schemeClr>
        </a:solidFill>
        <a:ln w="15875" cap="rnd" cmpd="sng" algn="ctr">
          <a:solidFill>
            <a:schemeClr val="accent4">
              <a:hueOff val="-246306"/>
              <a:satOff val="7355"/>
              <a:lumOff val="2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Grant Finance staff</a:t>
          </a:r>
          <a:endParaRPr lang="en-US" sz="2700" kern="1200" dirty="0"/>
        </a:p>
      </dsp:txBody>
      <dsp:txXfrm>
        <a:off x="3240951" y="2592067"/>
        <a:ext cx="2832620" cy="965192"/>
      </dsp:txXfrm>
    </dsp:sp>
    <dsp:sp modelId="{78AAA92B-BF77-47C7-A292-59ABED3BF873}">
      <dsp:nvSpPr>
        <dsp:cNvPr id="0" name=""/>
        <dsp:cNvSpPr/>
      </dsp:nvSpPr>
      <dsp:spPr>
        <a:xfrm>
          <a:off x="181137" y="2506908"/>
          <a:ext cx="2937050" cy="1069622"/>
        </a:xfrm>
        <a:prstGeom prst="roundRect">
          <a:avLst/>
        </a:prstGeom>
        <a:solidFill>
          <a:schemeClr val="lt1">
            <a:alpha val="90000"/>
            <a:hueOff val="0"/>
            <a:satOff val="0"/>
            <a:lumOff val="0"/>
            <a:alphaOff val="0"/>
          </a:schemeClr>
        </a:solidFill>
        <a:ln w="15875" cap="rnd" cmpd="sng" algn="ctr">
          <a:solidFill>
            <a:schemeClr val="accent4">
              <a:hueOff val="-492612"/>
              <a:satOff val="14709"/>
              <a:lumOff val="5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Grant Technical Staff</a:t>
          </a:r>
        </a:p>
      </dsp:txBody>
      <dsp:txXfrm>
        <a:off x="233352" y="2559123"/>
        <a:ext cx="2832620" cy="9651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CD6AB964-8AE1-48BF-B153-6AA5D1DF1B3F}" type="datetimeFigureOut">
              <a:rPr lang="en-US" smtClean="0"/>
              <a:t>8/25/2016</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FD5FDB7-296D-4ACC-9A25-01A2B3CFC34C}" type="slidenum">
              <a:rPr lang="en-US" smtClean="0"/>
              <a:t>‹#›</a:t>
            </a:fld>
            <a:endParaRPr lang="en-US"/>
          </a:p>
        </p:txBody>
      </p:sp>
    </p:spTree>
    <p:extLst>
      <p:ext uri="{BB962C8B-B14F-4D97-AF65-F5344CB8AC3E}">
        <p14:creationId xmlns:p14="http://schemas.microsoft.com/office/powerpoint/2010/main" val="195596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3D03484-262F-4513-92D5-C419C90F3F0F}" type="datetimeFigureOut">
              <a:rPr lang="en-US" smtClean="0"/>
              <a:t>8/25/2016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9C9A4ED-CB1A-4D56-9735-7F047BD22454}" type="slidenum">
              <a:rPr lang="en-US" smtClean="0"/>
              <a:t>‹#›</a:t>
            </a:fld>
            <a:endParaRPr lang="en-US"/>
          </a:p>
        </p:txBody>
      </p:sp>
    </p:spTree>
    <p:extLst>
      <p:ext uri="{BB962C8B-B14F-4D97-AF65-F5344CB8AC3E}">
        <p14:creationId xmlns:p14="http://schemas.microsoft.com/office/powerpoint/2010/main" val="64369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1</a:t>
            </a:fld>
            <a:endParaRPr lang="en-US"/>
          </a:p>
        </p:txBody>
      </p:sp>
    </p:spTree>
    <p:extLst>
      <p:ext uri="{BB962C8B-B14F-4D97-AF65-F5344CB8AC3E}">
        <p14:creationId xmlns:p14="http://schemas.microsoft.com/office/powerpoint/2010/main" val="148627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10</a:t>
            </a:fld>
            <a:endParaRPr lang="en-US"/>
          </a:p>
        </p:txBody>
      </p:sp>
    </p:spTree>
    <p:extLst>
      <p:ext uri="{BB962C8B-B14F-4D97-AF65-F5344CB8AC3E}">
        <p14:creationId xmlns:p14="http://schemas.microsoft.com/office/powerpoint/2010/main" val="362160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908" indent="-226908" eaLnBrk="1" hangingPunct="1">
              <a:lnSpc>
                <a:spcPct val="80000"/>
              </a:lnSpc>
              <a:defRPr/>
            </a:pPr>
            <a:r>
              <a:rPr lang="en-US" sz="1000" dirty="0" smtClean="0"/>
              <a:t>We’ll start with a very fundamental question - </a:t>
            </a:r>
            <a:r>
              <a:rPr lang="en-US" sz="1000" b="1" dirty="0" smtClean="0"/>
              <a:t>What is a grant? </a:t>
            </a:r>
          </a:p>
          <a:p>
            <a:pPr marL="226908" indent="-226908" algn="ctr" eaLnBrk="1" hangingPunct="1">
              <a:lnSpc>
                <a:spcPct val="80000"/>
              </a:lnSpc>
              <a:defRPr/>
            </a:pPr>
            <a:r>
              <a:rPr lang="en-US" sz="1000" b="1" dirty="0" smtClean="0"/>
              <a:t>&lt;Show slide&gt; </a:t>
            </a:r>
            <a:endParaRPr lang="en-US" sz="1000" dirty="0" smtClean="0"/>
          </a:p>
          <a:p>
            <a:pPr marL="226908" indent="-226908" eaLnBrk="1" hangingPunct="1">
              <a:lnSpc>
                <a:spcPct val="80000"/>
              </a:lnSpc>
              <a:defRPr/>
            </a:pPr>
            <a:r>
              <a:rPr lang="en-US" sz="1000" dirty="0" smtClean="0"/>
              <a:t>This is the US</a:t>
            </a:r>
            <a:r>
              <a:rPr lang="en-US" sz="1000" baseline="0" dirty="0" smtClean="0"/>
              <a:t> </a:t>
            </a:r>
            <a:r>
              <a:rPr lang="en-US" sz="1000" dirty="0" smtClean="0"/>
              <a:t>federal government definition of a grant. The </a:t>
            </a:r>
            <a:r>
              <a:rPr lang="en-US" sz="1000" b="1" dirty="0" smtClean="0"/>
              <a:t>key word here is assistance</a:t>
            </a:r>
            <a:r>
              <a:rPr lang="en-US" sz="1000" dirty="0" smtClean="0"/>
              <a:t>, which refers to the relationship between the grant maker and the recipient as one of sponsorship, as opposed to a buyer/seller relationship that characterizes acquisition.</a:t>
            </a:r>
            <a:endParaRPr lang="en-US" sz="1000" b="1" dirty="0" smtClean="0"/>
          </a:p>
          <a:p>
            <a:pPr marL="226908" indent="-226908" eaLnBrk="1" hangingPunct="1">
              <a:lnSpc>
                <a:spcPct val="80000"/>
              </a:lnSpc>
              <a:defRPr/>
            </a:pPr>
            <a:endParaRPr lang="en-US" sz="1000" b="1" dirty="0" smtClean="0"/>
          </a:p>
          <a:p>
            <a:pPr marL="226908" indent="-226908" eaLnBrk="1" hangingPunct="1">
              <a:lnSpc>
                <a:spcPct val="80000"/>
              </a:lnSpc>
              <a:defRPr/>
            </a:pPr>
            <a:r>
              <a:rPr lang="en-US" sz="1000" dirty="0" smtClean="0"/>
              <a:t>These are general distinguishing features of a grant:</a:t>
            </a:r>
          </a:p>
          <a:p>
            <a:pPr marL="226908" indent="-226908" eaLnBrk="1" hangingPunct="1">
              <a:lnSpc>
                <a:spcPct val="80000"/>
              </a:lnSpc>
              <a:buFont typeface="Arial" pitchFamily="34" charset="0"/>
              <a:buChar char="•"/>
              <a:defRPr/>
            </a:pPr>
            <a:r>
              <a:rPr lang="en-US" sz="1000" dirty="0" smtClean="0"/>
              <a:t>Grants are subject to different regulations than subcontracts, which we will go over later. </a:t>
            </a:r>
          </a:p>
          <a:p>
            <a:pPr marL="226908" indent="-226908" eaLnBrk="1" hangingPunct="1">
              <a:lnSpc>
                <a:spcPct val="80000"/>
              </a:lnSpc>
              <a:buFont typeface="Arial" pitchFamily="34" charset="0"/>
              <a:buChar char="•"/>
              <a:defRPr/>
            </a:pPr>
            <a:r>
              <a:rPr lang="en-US" sz="1000" dirty="0" smtClean="0"/>
              <a:t>The relationship is one of sponsorship/partnership - a grant would involve the project funding an organization to undertake an activity that supports the organization’s purpose, which happens to also correspond to project objectives as well. </a:t>
            </a:r>
          </a:p>
          <a:p>
            <a:pPr marL="226908" indent="-226908" eaLnBrk="1" hangingPunct="1">
              <a:lnSpc>
                <a:spcPct val="80000"/>
              </a:lnSpc>
              <a:buFont typeface="Arial" pitchFamily="34" charset="0"/>
              <a:buChar char="•"/>
              <a:defRPr/>
            </a:pPr>
            <a:r>
              <a:rPr lang="en-US" sz="1000" dirty="0" smtClean="0"/>
              <a:t>A grant is NOT a no-strings-attached gift – it can and should be performance based. </a:t>
            </a:r>
          </a:p>
          <a:p>
            <a:pPr marL="226908" indent="-226908" eaLnBrk="1" hangingPunct="1">
              <a:lnSpc>
                <a:spcPct val="80000"/>
              </a:lnSpc>
              <a:buFont typeface="Arial" pitchFamily="34" charset="0"/>
              <a:buChar char="•"/>
              <a:defRPr/>
            </a:pPr>
            <a:r>
              <a:rPr lang="en-US" sz="1000" dirty="0" smtClean="0"/>
              <a:t>Since we operate in a developing country context, our grants typically serve to help build the capacity of the recipient.</a:t>
            </a:r>
            <a:endParaRPr lang="en-US" sz="1000" b="1" dirty="0" smtClean="0"/>
          </a:p>
          <a:p>
            <a:pPr marL="226908" indent="-226908" eaLnBrk="1" hangingPunct="1">
              <a:lnSpc>
                <a:spcPct val="80000"/>
              </a:lnSpc>
              <a:defRPr/>
            </a:pPr>
            <a:endParaRPr lang="en-US" sz="1000" dirty="0" smtClean="0"/>
          </a:p>
          <a:p>
            <a:pPr marL="226908" indent="-226908" eaLnBrk="1" hangingPunct="1">
              <a:lnSpc>
                <a:spcPct val="80000"/>
              </a:lnSpc>
              <a:defRPr/>
            </a:pPr>
            <a:r>
              <a:rPr lang="en-US" sz="1000" b="1" dirty="0" smtClean="0"/>
              <a:t>For example</a:t>
            </a:r>
            <a:r>
              <a:rPr lang="en-US" sz="1000" dirty="0" smtClean="0"/>
              <a:t>: Project funds a Moldovan association of textile manufacturers to develop a directory of their members to help their members network among themselves. This also serves the project’s purpose of strengthening business development support organizations.  </a:t>
            </a:r>
          </a:p>
          <a:p>
            <a:pPr marL="226908" indent="-226908" eaLnBrk="1" hangingPunct="1">
              <a:lnSpc>
                <a:spcPct val="80000"/>
              </a:lnSpc>
              <a:defRPr/>
            </a:pPr>
            <a:r>
              <a:rPr lang="en-US" sz="1000" dirty="0" smtClean="0"/>
              <a:t>Other Examples:</a:t>
            </a:r>
          </a:p>
          <a:p>
            <a:pPr lvl="1">
              <a:defRPr/>
            </a:pPr>
            <a:r>
              <a:rPr lang="en-US" sz="1000" dirty="0" smtClean="0"/>
              <a:t>Agribusiness -Helping producers’ comply with agricultural grades and standards to make their products exportable</a:t>
            </a:r>
          </a:p>
          <a:p>
            <a:pPr lvl="1">
              <a:defRPr/>
            </a:pPr>
            <a:r>
              <a:rPr lang="en-US" sz="1000" dirty="0" smtClean="0"/>
              <a:t>Health - Funding local organizations’ roll out of proven service delivery models</a:t>
            </a:r>
          </a:p>
          <a:p>
            <a:pPr lvl="1">
              <a:defRPr/>
            </a:pPr>
            <a:r>
              <a:rPr lang="en-US" sz="1000" dirty="0" smtClean="0"/>
              <a:t>Democracy and Governance - Funding local voter registration drives</a:t>
            </a:r>
          </a:p>
          <a:p>
            <a:pPr lvl="1">
              <a:defRPr/>
            </a:pPr>
            <a:r>
              <a:rPr lang="en-US" sz="1000" dirty="0" smtClean="0"/>
              <a:t>Environment - Helping local tourism operators move toward “eco-tourism”</a:t>
            </a:r>
          </a:p>
          <a:p>
            <a:pPr marL="226908" indent="-226908" eaLnBrk="1" hangingPunct="1">
              <a:lnSpc>
                <a:spcPct val="80000"/>
              </a:lnSpc>
              <a:defRPr/>
            </a:pPr>
            <a:endParaRPr lang="en-US" sz="1000" dirty="0" smtClean="0"/>
          </a:p>
          <a:p>
            <a:pPr marL="226908" indent="-226908" eaLnBrk="1" hangingPunct="1">
              <a:lnSpc>
                <a:spcPct val="80000"/>
              </a:lnSpc>
              <a:defRPr/>
            </a:pPr>
            <a:endParaRPr lang="en-US" sz="1000" dirty="0" smtClean="0"/>
          </a:p>
          <a:p>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11</a:t>
            </a:fld>
            <a:endParaRPr lang="en-US"/>
          </a:p>
        </p:txBody>
      </p:sp>
    </p:spTree>
    <p:extLst>
      <p:ext uri="{BB962C8B-B14F-4D97-AF65-F5344CB8AC3E}">
        <p14:creationId xmlns:p14="http://schemas.microsoft.com/office/powerpoint/2010/main" val="89766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use SERVIR-Mekong/SERVIR Support</a:t>
            </a:r>
            <a:r>
              <a:rPr lang="en-US" baseline="0" dirty="0" smtClean="0"/>
              <a:t> as examples</a:t>
            </a:r>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12</a:t>
            </a:fld>
            <a:endParaRPr lang="en-US"/>
          </a:p>
        </p:txBody>
      </p:sp>
    </p:spTree>
    <p:extLst>
      <p:ext uri="{BB962C8B-B14F-4D97-AF65-F5344CB8AC3E}">
        <p14:creationId xmlns:p14="http://schemas.microsoft.com/office/powerpoint/2010/main" val="2385151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Reiterate that we will reference this chart many times so participants become</a:t>
            </a:r>
            <a:r>
              <a:rPr lang="en-US" baseline="0" dirty="0" smtClean="0"/>
              <a:t> familiar with all grants</a:t>
            </a:r>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13</a:t>
            </a:fld>
            <a:endParaRPr lang="en-US"/>
          </a:p>
        </p:txBody>
      </p:sp>
    </p:spTree>
    <p:extLst>
      <p:ext uri="{BB962C8B-B14F-4D97-AF65-F5344CB8AC3E}">
        <p14:creationId xmlns:p14="http://schemas.microsoft.com/office/powerpoint/2010/main" val="740058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14</a:t>
            </a:fld>
            <a:endParaRPr lang="en-US"/>
          </a:p>
        </p:txBody>
      </p:sp>
    </p:spTree>
    <p:extLst>
      <p:ext uri="{BB962C8B-B14F-4D97-AF65-F5344CB8AC3E}">
        <p14:creationId xmlns:p14="http://schemas.microsoft.com/office/powerpoint/2010/main" val="2090320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15</a:t>
            </a:fld>
            <a:endParaRPr lang="en-US"/>
          </a:p>
        </p:txBody>
      </p:sp>
    </p:spTree>
    <p:extLst>
      <p:ext uri="{BB962C8B-B14F-4D97-AF65-F5344CB8AC3E}">
        <p14:creationId xmlns:p14="http://schemas.microsoft.com/office/powerpoint/2010/main" val="1065358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16</a:t>
            </a:fld>
            <a:endParaRPr lang="en-US"/>
          </a:p>
        </p:txBody>
      </p:sp>
    </p:spTree>
    <p:extLst>
      <p:ext uri="{BB962C8B-B14F-4D97-AF65-F5344CB8AC3E}">
        <p14:creationId xmlns:p14="http://schemas.microsoft.com/office/powerpoint/2010/main" val="66517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hangingPunct="1">
              <a:defRPr/>
            </a:pPr>
            <a:r>
              <a:rPr lang="en-US" dirty="0" smtClean="0"/>
              <a:t>This diagram shows you where the USAID regulations come from in order of precedence. As we move from the top to the bottom, </a:t>
            </a:r>
            <a:r>
              <a:rPr lang="en-US" b="1" dirty="0" smtClean="0"/>
              <a:t>we arrive at the specific regulations and policies that you will need to know in order to manage USAID funds. I’ll go over this diagram briefly, and then we’ll take a closer look at the relevant regulations individually. </a:t>
            </a:r>
          </a:p>
          <a:p>
            <a:pPr eaLnBrk="1" hangingPunct="1">
              <a:defRPr/>
            </a:pPr>
            <a:endParaRPr lang="en-US" dirty="0" smtClean="0"/>
          </a:p>
          <a:p>
            <a:pPr eaLnBrk="1" hangingPunct="1">
              <a:defRPr/>
            </a:pPr>
            <a:r>
              <a:rPr lang="en-US" dirty="0" smtClean="0"/>
              <a:t>It starts with the United States laws: Federal Assistance Act of 1961 and the Federal Grant and Cooperative Agreement act of 1977. Both of these laws provide the US government with the authority to provide foreign assistance.</a:t>
            </a:r>
          </a:p>
          <a:p>
            <a:pPr eaLnBrk="1" hangingPunct="1">
              <a:defRPr/>
            </a:pPr>
            <a:endParaRPr lang="en-US" dirty="0" smtClean="0"/>
          </a:p>
          <a:p>
            <a:pPr eaLnBrk="1" hangingPunct="1">
              <a:defRPr/>
            </a:pPr>
            <a:r>
              <a:rPr lang="en-US" dirty="0" smtClean="0"/>
              <a:t>From these laws, the US government established government-level rules and regulations on foreign assistance. There are several – but what we are focusing on are the Office of Management and Budget Circulars and the Code of Federal Regulations. </a:t>
            </a:r>
          </a:p>
          <a:p>
            <a:pPr eaLnBrk="1" hangingPunct="1">
              <a:defRPr/>
            </a:pPr>
            <a:endParaRPr lang="en-US" dirty="0" smtClean="0"/>
          </a:p>
          <a:p>
            <a:pPr eaLnBrk="1" hangingPunct="1">
              <a:defRPr/>
            </a:pPr>
            <a:r>
              <a:rPr lang="en-US" dirty="0" smtClean="0"/>
              <a:t>From these USG-level regulations, we move down to USAID’s specific policies – which are based on the USG regs and laws. Again, there are many USAID policies, but what we will focus on are the Automated Directives Systems and its Standard Provisions.</a:t>
            </a:r>
          </a:p>
          <a:p>
            <a:pPr eaLnBrk="1" hangingPunct="1">
              <a:defRPr/>
            </a:pPr>
            <a:endParaRPr lang="en-US" dirty="0" smtClean="0"/>
          </a:p>
          <a:p>
            <a:pPr eaLnBrk="1" hangingPunct="1">
              <a:defRPr/>
            </a:pPr>
            <a:r>
              <a:rPr lang="en-US" dirty="0" smtClean="0"/>
              <a:t>Lastly, once you have a handle on the relevant USG level regulations and the USAID policies, you’ll need to read through your grant or cooperative agreement and understand the terms and conditions which you are legally held to.</a:t>
            </a:r>
          </a:p>
          <a:p>
            <a:pPr eaLnBrk="1" hangingPunct="1">
              <a:defRPr/>
            </a:pPr>
            <a:endParaRPr lang="en-US" dirty="0" smtClean="0"/>
          </a:p>
          <a:p>
            <a:pPr eaLnBrk="1" hangingPunct="1">
              <a:defRPr/>
            </a:pPr>
            <a:r>
              <a:rPr lang="en-US" dirty="0" smtClean="0"/>
              <a:t>A few things to keep in mind as we move forward into the details of the relevant regulations:</a:t>
            </a:r>
          </a:p>
          <a:p>
            <a:pPr eaLnBrk="1" hangingPunct="1">
              <a:defRPr/>
            </a:pPr>
            <a:endParaRPr lang="en-US" dirty="0" smtClean="0"/>
          </a:p>
          <a:p>
            <a:pPr marL="229309" indent="-229309" eaLnBrk="1" hangingPunct="1">
              <a:buFontTx/>
              <a:buAutoNum type="arabicPeriod"/>
              <a:defRPr/>
            </a:pPr>
            <a:r>
              <a:rPr lang="en-US" dirty="0" smtClean="0"/>
              <a:t>You do not need to memorize these regulations. The point is to understand which ones you need, what information they hold, and where to find them.</a:t>
            </a:r>
          </a:p>
          <a:p>
            <a:pPr marL="229309" indent="-229309" eaLnBrk="1" hangingPunct="1">
              <a:buFontTx/>
              <a:buAutoNum type="arabicPeriod"/>
              <a:defRPr/>
            </a:pPr>
            <a:r>
              <a:rPr lang="en-US" dirty="0" smtClean="0"/>
              <a:t>You will see that some of these regulations were written for US organizations. We’ll talk about which ones and why they are still applicable for non-US organizations.</a:t>
            </a:r>
          </a:p>
          <a:p>
            <a:pPr marL="229309" indent="-229309" eaLnBrk="1" hangingPunct="1">
              <a:buFontTx/>
              <a:buAutoNum type="arabicPeriod"/>
              <a:defRPr/>
            </a:pPr>
            <a:r>
              <a:rPr lang="en-US" dirty="0" smtClean="0"/>
              <a:t>Sometimes the regulations can be difficult to read through – this is the case for everyone. Do your best and, if ever have questions about the applicability of any regulation, don’t hesitate to get in touch with your AOR.</a:t>
            </a:r>
          </a:p>
          <a:p>
            <a:pPr marL="229309" indent="-229309" eaLnBrk="1" hangingPunct="1">
              <a:buFontTx/>
              <a:buAutoNum type="arabicPeriod"/>
              <a:defRPr/>
            </a:pPr>
            <a:endParaRPr lang="en-US" dirty="0" smtClean="0"/>
          </a:p>
          <a:p>
            <a:pPr eaLnBrk="1" hangingPunct="1">
              <a:lnSpc>
                <a:spcPct val="80000"/>
              </a:lnSpc>
              <a:buFontTx/>
              <a:buChar char="•"/>
              <a:defRPr/>
            </a:pPr>
            <a:r>
              <a:rPr lang="en-US" b="1" dirty="0" smtClean="0"/>
              <a:t>ADS 303 and Mandatory and Required as Applicable Standard Provisions</a:t>
            </a:r>
            <a:r>
              <a:rPr lang="en-US" dirty="0" smtClean="0"/>
              <a:t> are the main guidelines for USAID funded grants.</a:t>
            </a:r>
          </a:p>
          <a:p>
            <a:pPr eaLnBrk="1" hangingPunct="1">
              <a:lnSpc>
                <a:spcPct val="80000"/>
              </a:lnSpc>
              <a:buFontTx/>
              <a:buChar char="•"/>
              <a:defRPr/>
            </a:pPr>
            <a:r>
              <a:rPr lang="en-US" dirty="0" smtClean="0"/>
              <a:t>ADS 303 references </a:t>
            </a:r>
            <a:r>
              <a:rPr lang="en-US" b="1" dirty="0" smtClean="0"/>
              <a:t>22 CFR 226</a:t>
            </a:r>
            <a:r>
              <a:rPr lang="en-US" dirty="0" smtClean="0"/>
              <a:t> (Administration of Assistance Awards to U.S. Non-Governmental Recipients) and makes it applicable to Non U.S. organizations (ADS 303.3.1) with additional topics that ADS 303 doesn’t contain.</a:t>
            </a:r>
          </a:p>
          <a:p>
            <a:pPr eaLnBrk="1" hangingPunct="1">
              <a:lnSpc>
                <a:spcPct val="80000"/>
              </a:lnSpc>
              <a:buFontTx/>
              <a:buChar char="•"/>
              <a:defRPr/>
            </a:pPr>
            <a:r>
              <a:rPr lang="en-US" b="1" dirty="0" smtClean="0"/>
              <a:t>AAPD’s/CIB’s</a:t>
            </a:r>
            <a:r>
              <a:rPr lang="en-US" dirty="0" smtClean="0"/>
              <a:t> contain important amendments to the regulations and “update” the regulations though a major update of ADS 303 was done in January 2007 which incorporated many of these AAPDs/CIBs.</a:t>
            </a:r>
          </a:p>
          <a:p>
            <a:pPr eaLnBrk="1" hangingPunct="1">
              <a:lnSpc>
                <a:spcPct val="80000"/>
              </a:lnSpc>
              <a:buFontTx/>
              <a:buChar char="•"/>
              <a:defRPr/>
            </a:pPr>
            <a:r>
              <a:rPr lang="en-US" dirty="0" smtClean="0"/>
              <a:t>OMB Circulars A-122 and A-133 are referenced in the Standard Provisions.</a:t>
            </a:r>
          </a:p>
          <a:p>
            <a:pPr marL="229309" indent="-229309" eaLnBrk="1" hangingPunct="1">
              <a:buFontTx/>
              <a:buAutoNum type="arabicPeriod"/>
              <a:defRPr/>
            </a:pPr>
            <a:endParaRPr lang="en-US"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panose="02020603050405020304" pitchFamily="18" charset="0"/>
              </a:defRPr>
            </a:lvl1pPr>
            <a:lvl2pPr marL="742950" indent="-285750" eaLnBrk="0" hangingPunct="0">
              <a:defRPr sz="2800">
                <a:solidFill>
                  <a:schemeClr val="tx1"/>
                </a:solidFill>
                <a:latin typeface="Times" panose="02020603050405020304" pitchFamily="18" charset="0"/>
              </a:defRPr>
            </a:lvl2pPr>
            <a:lvl3pPr marL="1143000" indent="-228600" eaLnBrk="0" hangingPunct="0">
              <a:defRPr sz="2800">
                <a:solidFill>
                  <a:schemeClr val="tx1"/>
                </a:solidFill>
                <a:latin typeface="Times" panose="02020603050405020304" pitchFamily="18" charset="0"/>
              </a:defRPr>
            </a:lvl3pPr>
            <a:lvl4pPr marL="1600200" indent="-228600" eaLnBrk="0" hangingPunct="0">
              <a:defRPr sz="2800">
                <a:solidFill>
                  <a:schemeClr val="tx1"/>
                </a:solidFill>
                <a:latin typeface="Times" panose="02020603050405020304" pitchFamily="18" charset="0"/>
              </a:defRPr>
            </a:lvl4pPr>
            <a:lvl5pPr marL="2057400" indent="-228600" eaLnBrk="0" hangingPunct="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12DF8553-2AE8-4B46-AB9E-34891DF90955}" type="slidenum">
              <a:rPr lang="ar-SA" altLang="en-US" sz="1200"/>
              <a:pPr/>
              <a:t>17</a:t>
            </a:fld>
            <a:endParaRPr lang="en-US" altLang="en-US" sz="1200"/>
          </a:p>
        </p:txBody>
      </p:sp>
    </p:spTree>
    <p:extLst>
      <p:ext uri="{BB962C8B-B14F-4D97-AF65-F5344CB8AC3E}">
        <p14:creationId xmlns:p14="http://schemas.microsoft.com/office/powerpoint/2010/main" val="3328630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ln/>
        </p:spPr>
        <p:txBody>
          <a:bodyPr/>
          <a:lstStyle/>
          <a:p>
            <a:pPr eaLnBrk="1" hangingPunct="1">
              <a:defRPr/>
            </a:pPr>
            <a:r>
              <a:rPr lang="en-US" dirty="0" smtClean="0"/>
              <a:t>go through the TOC and highlight important points:</a:t>
            </a:r>
          </a:p>
          <a:p>
            <a:pPr eaLnBrk="1" hangingPunct="1">
              <a:defRPr/>
            </a:pPr>
            <a:endParaRPr lang="en-US" dirty="0" smtClean="0"/>
          </a:p>
          <a:p>
            <a:pPr marL="228600" indent="-228600" eaLnBrk="1" hangingPunct="1">
              <a:buFontTx/>
              <a:buAutoNum type="arabicPeriod"/>
              <a:defRPr/>
            </a:pPr>
            <a:r>
              <a:rPr lang="en-US" dirty="0" smtClean="0"/>
              <a:t>Competition</a:t>
            </a:r>
          </a:p>
          <a:p>
            <a:pPr marL="228600" indent="-228600" eaLnBrk="1" hangingPunct="1">
              <a:buFontTx/>
              <a:buAutoNum type="arabicPeriod"/>
              <a:defRPr/>
            </a:pPr>
            <a:r>
              <a:rPr lang="en-US" dirty="0" smtClean="0"/>
              <a:t>Exception to competition</a:t>
            </a:r>
          </a:p>
          <a:p>
            <a:pPr marL="228600" indent="-228600" eaLnBrk="1" hangingPunct="1">
              <a:buFontTx/>
              <a:buAutoNum type="arabicPeriod"/>
              <a:defRPr/>
            </a:pPr>
            <a:r>
              <a:rPr lang="en-US" dirty="0" smtClean="0"/>
              <a:t>Types of grants</a:t>
            </a:r>
          </a:p>
          <a:p>
            <a:pPr marL="228600" indent="-228600" eaLnBrk="1" hangingPunct="1">
              <a:buFontTx/>
              <a:buAutoNum type="arabicPeriod"/>
              <a:defRPr/>
            </a:pPr>
            <a:r>
              <a:rPr lang="en-US" dirty="0" smtClean="0"/>
              <a:t>Certification</a:t>
            </a:r>
          </a:p>
          <a:p>
            <a:pPr marL="228600" indent="-228600" eaLnBrk="1" hangingPunct="1">
              <a:buFontTx/>
              <a:buAutoNum type="arabicPeriod"/>
              <a:defRPr/>
            </a:pPr>
            <a:endParaRPr lang="en-US" dirty="0" smtClean="0"/>
          </a:p>
          <a:p>
            <a:pPr eaLnBrk="1" hangingPunct="1">
              <a:defRPr/>
            </a:pPr>
            <a:r>
              <a:rPr lang="en-US" dirty="0" smtClean="0"/>
              <a:t>Review several key sections including types of grants, competition, certifications, etc.</a:t>
            </a:r>
          </a:p>
          <a:p>
            <a:pPr eaLnBrk="1" hangingPunct="1">
              <a:buFontTx/>
              <a:buChar char="•"/>
              <a:defRPr/>
            </a:pPr>
            <a:r>
              <a:rPr lang="en-US" dirty="0" smtClean="0"/>
              <a:t>Provides a comprehensive guide for grants programs</a:t>
            </a:r>
          </a:p>
          <a:p>
            <a:pPr eaLnBrk="1" hangingPunct="1">
              <a:buFontTx/>
              <a:buChar char="•"/>
              <a:defRPr/>
            </a:pPr>
            <a:r>
              <a:rPr lang="en-US" dirty="0" smtClean="0"/>
              <a:t>Defines policies, procedures, and standards that USAID applies to its grant making activities</a:t>
            </a:r>
          </a:p>
          <a:p>
            <a:pPr eaLnBrk="1" hangingPunct="1">
              <a:buFontTx/>
              <a:buChar char="•"/>
              <a:defRPr/>
            </a:pPr>
            <a:r>
              <a:rPr lang="en-US" dirty="0" smtClean="0"/>
              <a:t>As a grantee, everyone must base their grants making on the guidance found in ADS 303 and the accompanying Mandatory and Required as Applicable SPs.</a:t>
            </a:r>
          </a:p>
        </p:txBody>
      </p:sp>
    </p:spTree>
    <p:extLst>
      <p:ext uri="{BB962C8B-B14F-4D97-AF65-F5344CB8AC3E}">
        <p14:creationId xmlns:p14="http://schemas.microsoft.com/office/powerpoint/2010/main" val="1620131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anose="02020603050405020304" pitchFamily="18" charset="0"/>
              </a:rPr>
              <a:t>Why do we need these</a:t>
            </a:r>
            <a:r>
              <a:rPr lang="en-US" altLang="en-US" baseline="0" dirty="0" smtClean="0">
                <a:latin typeface="Times" panose="02020603050405020304" pitchFamily="18" charset="0"/>
              </a:rPr>
              <a:t> standards? </a:t>
            </a:r>
          </a:p>
          <a:p>
            <a:r>
              <a:rPr lang="en-US" altLang="en-US" baseline="0" dirty="0" smtClean="0">
                <a:latin typeface="Times" panose="02020603050405020304" pitchFamily="18" charset="0"/>
              </a:rPr>
              <a:t>There are 20 standard provisions and depending on the type of grant, different provisions will be applicable</a:t>
            </a:r>
            <a:endParaRPr lang="en-US" altLang="en-US" dirty="0" smtClean="0">
              <a:latin typeface="Times" panose="02020603050405020304" pitchFamily="18" charset="0"/>
            </a:endParaRPr>
          </a:p>
          <a:p>
            <a:endParaRPr lang="en-US" altLang="en-US" dirty="0" smtClean="0">
              <a:latin typeface="Times" panose="02020603050405020304" pitchFamily="18" charset="0"/>
            </a:endParaRPr>
          </a:p>
          <a:p>
            <a:r>
              <a:rPr lang="en-US" altLang="en-US" dirty="0" smtClean="0">
                <a:latin typeface="Times" panose="02020603050405020304" pitchFamily="18" charset="0"/>
              </a:rPr>
              <a:t>Pick a couple of these and review what they say</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panose="02020603050405020304" pitchFamily="18" charset="0"/>
              </a:defRPr>
            </a:lvl1pPr>
            <a:lvl2pPr marL="742950" indent="-285750" eaLnBrk="0" hangingPunct="0">
              <a:defRPr sz="2800">
                <a:solidFill>
                  <a:schemeClr val="tx1"/>
                </a:solidFill>
                <a:latin typeface="Times" panose="02020603050405020304" pitchFamily="18" charset="0"/>
              </a:defRPr>
            </a:lvl2pPr>
            <a:lvl3pPr marL="1143000" indent="-228600" eaLnBrk="0" hangingPunct="0">
              <a:defRPr sz="2800">
                <a:solidFill>
                  <a:schemeClr val="tx1"/>
                </a:solidFill>
                <a:latin typeface="Times" panose="02020603050405020304" pitchFamily="18" charset="0"/>
              </a:defRPr>
            </a:lvl3pPr>
            <a:lvl4pPr marL="1600200" indent="-228600" eaLnBrk="0" hangingPunct="0">
              <a:defRPr sz="2800">
                <a:solidFill>
                  <a:schemeClr val="tx1"/>
                </a:solidFill>
                <a:latin typeface="Times" panose="02020603050405020304" pitchFamily="18" charset="0"/>
              </a:defRPr>
            </a:lvl4pPr>
            <a:lvl5pPr marL="2057400" indent="-228600" eaLnBrk="0" hangingPunct="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B48C60E8-6FC4-435C-ACB7-2D6793C03AC4}" type="slidenum">
              <a:rPr lang="ar-SA" altLang="en-US" sz="1200"/>
              <a:pPr/>
              <a:t>19</a:t>
            </a:fld>
            <a:endParaRPr lang="en-US" altLang="en-US" sz="1200"/>
          </a:p>
        </p:txBody>
      </p:sp>
    </p:spTree>
    <p:extLst>
      <p:ext uri="{BB962C8B-B14F-4D97-AF65-F5344CB8AC3E}">
        <p14:creationId xmlns:p14="http://schemas.microsoft.com/office/powerpoint/2010/main" val="77711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2</a:t>
            </a:fld>
            <a:endParaRPr lang="en-US"/>
          </a:p>
        </p:txBody>
      </p:sp>
    </p:spTree>
    <p:extLst>
      <p:ext uri="{BB962C8B-B14F-4D97-AF65-F5344CB8AC3E}">
        <p14:creationId xmlns:p14="http://schemas.microsoft.com/office/powerpoint/2010/main" val="2612028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SERVIR grant funds may not be utilized for the following:</a:t>
            </a:r>
          </a:p>
          <a:p>
            <a:pPr lvl="0"/>
            <a:r>
              <a:rPr lang="en-US" sz="1200" dirty="0" smtClean="0"/>
              <a:t>Construction or infrastructure activities of any kind.</a:t>
            </a:r>
          </a:p>
          <a:p>
            <a:pPr lvl="0"/>
            <a:r>
              <a:rPr lang="en-US" sz="1200" dirty="0" smtClean="0"/>
              <a:t>Ceremonies, parties, celebrations, or “representation” expenses</a:t>
            </a:r>
            <a:r>
              <a:rPr lang="en-US" sz="1200" baseline="0" dirty="0" smtClean="0"/>
              <a:t> like a reception/banquet.</a:t>
            </a:r>
            <a:r>
              <a:rPr lang="en-US" sz="1200" dirty="0" smtClean="0"/>
              <a:t> </a:t>
            </a:r>
          </a:p>
          <a:p>
            <a:pPr lvl="0"/>
            <a:r>
              <a:rPr lang="en-US" sz="1200" dirty="0" smtClean="0"/>
              <a:t>Purchases of restricted goods, such as: restricted agricultural commodities, motor vehicles including motorcycles, pharmaceuticals, medical equipment, contraceptive products, used equipment; without the previous approval of USAID, or prohibited goods, prohibited goods under USAID regulations, including but not limited to the following: abortion equipment and services, luxury goods, etc.</a:t>
            </a:r>
          </a:p>
          <a:p>
            <a:pPr lvl="0"/>
            <a:r>
              <a:rPr lang="en-US" sz="1200" dirty="0" smtClean="0"/>
              <a:t>Alcoholic beverages.</a:t>
            </a:r>
          </a:p>
          <a:p>
            <a:pPr lvl="0"/>
            <a:r>
              <a:rPr lang="en-US" sz="1200" dirty="0" smtClean="0"/>
              <a:t>Purchases of goods or services restricted or prohibited under the prevailing USAID source/ nationality regulations.</a:t>
            </a:r>
          </a:p>
          <a:p>
            <a:pPr lvl="0"/>
            <a:r>
              <a:rPr lang="en-GB" sz="1200" dirty="0" smtClean="0"/>
              <a:t>Any purchase or activity, which has already been made.</a:t>
            </a:r>
            <a:endParaRPr lang="en-US" sz="1200" dirty="0" smtClean="0"/>
          </a:p>
          <a:p>
            <a:pPr lvl="0"/>
            <a:r>
              <a:rPr lang="en-US" sz="1200" dirty="0" smtClean="0"/>
              <a:t>Purchases or activities unnecessary to accomplish grant purposes as determined by SERVIR.</a:t>
            </a:r>
          </a:p>
          <a:p>
            <a:pPr lvl="0"/>
            <a:r>
              <a:rPr lang="en-GB" sz="1200" dirty="0" smtClean="0"/>
              <a:t>Prior obligations of and/or, debts, fines, and penalties imposed on the Grantee.</a:t>
            </a:r>
            <a:endParaRPr lang="en-US" sz="1200" dirty="0" smtClean="0"/>
          </a:p>
          <a:p>
            <a:pPr lvl="0"/>
            <a:r>
              <a:rPr lang="en-US" sz="1200" dirty="0" smtClean="0"/>
              <a:t>Creation of endowments.</a:t>
            </a:r>
          </a:p>
          <a:p>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20</a:t>
            </a:fld>
            <a:endParaRPr lang="en-US"/>
          </a:p>
        </p:txBody>
      </p:sp>
    </p:spTree>
    <p:extLst>
      <p:ext uri="{BB962C8B-B14F-4D97-AF65-F5344CB8AC3E}">
        <p14:creationId xmlns:p14="http://schemas.microsoft.com/office/powerpoint/2010/main" val="480894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21</a:t>
            </a:fld>
            <a:endParaRPr lang="en-US"/>
          </a:p>
        </p:txBody>
      </p:sp>
    </p:spTree>
    <p:extLst>
      <p:ext uri="{BB962C8B-B14F-4D97-AF65-F5344CB8AC3E}">
        <p14:creationId xmlns:p14="http://schemas.microsoft.com/office/powerpoint/2010/main" val="753866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22</a:t>
            </a:fld>
            <a:endParaRPr lang="en-US"/>
          </a:p>
        </p:txBody>
      </p:sp>
    </p:spTree>
    <p:extLst>
      <p:ext uri="{BB962C8B-B14F-4D97-AF65-F5344CB8AC3E}">
        <p14:creationId xmlns:p14="http://schemas.microsoft.com/office/powerpoint/2010/main" val="1568636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23</a:t>
            </a:fld>
            <a:endParaRPr lang="en-US"/>
          </a:p>
        </p:txBody>
      </p:sp>
    </p:spTree>
    <p:extLst>
      <p:ext uri="{BB962C8B-B14F-4D97-AF65-F5344CB8AC3E}">
        <p14:creationId xmlns:p14="http://schemas.microsoft.com/office/powerpoint/2010/main" val="3105216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anyone know the two types of solicitations?</a:t>
            </a:r>
            <a:r>
              <a:rPr lang="en-US" baseline="0" dirty="0" smtClean="0"/>
              <a:t> </a:t>
            </a:r>
            <a:r>
              <a:rPr lang="en-US" dirty="0" smtClean="0"/>
              <a:t>APS and RFA</a:t>
            </a:r>
          </a:p>
          <a:p>
            <a:r>
              <a:rPr lang="en-US" dirty="0" smtClean="0"/>
              <a:t> Request For Applications (RFA):</a:t>
            </a:r>
            <a:r>
              <a:rPr lang="en-US" baseline="0" dirty="0" smtClean="0"/>
              <a:t> </a:t>
            </a:r>
            <a:r>
              <a:rPr lang="en-US" dirty="0" smtClean="0"/>
              <a:t>Used when an organization wants to support a specific activity.</a:t>
            </a:r>
            <a:r>
              <a:rPr lang="en-US" baseline="0" dirty="0" smtClean="0"/>
              <a:t> </a:t>
            </a:r>
            <a:r>
              <a:rPr lang="en-US" dirty="0" smtClean="0"/>
              <a:t>Response time must be at least 30 days</a:t>
            </a:r>
          </a:p>
          <a:p>
            <a:r>
              <a:rPr lang="en-US" dirty="0" smtClean="0"/>
              <a:t> Annual Program Statements (APS):</a:t>
            </a:r>
            <a:r>
              <a:rPr lang="en-US" baseline="0" dirty="0" smtClean="0"/>
              <a:t> </a:t>
            </a:r>
            <a:r>
              <a:rPr lang="en-US" dirty="0" smtClean="0"/>
              <a:t>Used when an</a:t>
            </a:r>
            <a:r>
              <a:rPr lang="en-US" baseline="0" dirty="0" smtClean="0"/>
              <a:t> </a:t>
            </a:r>
            <a:r>
              <a:rPr lang="en-US" dirty="0" smtClean="0"/>
              <a:t>organization is seeking creative approaches to implement one or several activities</a:t>
            </a:r>
          </a:p>
          <a:p>
            <a:r>
              <a:rPr lang="en-US" dirty="0" smtClean="0"/>
              <a:t>Open response time – closing date can be anywhere from 6 months to 1 year</a:t>
            </a:r>
          </a:p>
          <a:p>
            <a:endParaRPr lang="en-US" dirty="0" smtClean="0"/>
          </a:p>
          <a:p>
            <a:pPr marL="171450" indent="-171450" eaLnBrk="1" hangingPunct="1">
              <a:lnSpc>
                <a:spcPct val="80000"/>
              </a:lnSpc>
              <a:buFont typeface="Arial" panose="020B0604020202020204" pitchFamily="34" charset="0"/>
              <a:buChar char="•"/>
              <a:defRPr/>
            </a:pPr>
            <a:r>
              <a:rPr lang="en-US" altLang="en-US" sz="1200" dirty="0" smtClean="0"/>
              <a:t>The first step is to </a:t>
            </a:r>
            <a:r>
              <a:rPr lang="en-US" altLang="en-US" sz="1200" b="1" dirty="0" smtClean="0"/>
              <a:t>develop the solicitation</a:t>
            </a:r>
            <a:r>
              <a:rPr lang="en-US" altLang="en-US" sz="1200" dirty="0" smtClean="0"/>
              <a:t>. Usually this is done as a joint effort between the technical team (developing the terms of reference) and the grants manager (putting together the actual solicitation). You need to think about what type of grant the solicitation might result in. </a:t>
            </a:r>
            <a:r>
              <a:rPr lang="en-US" altLang="en-US" sz="1200" dirty="0" smtClean="0"/>
              <a:t>The </a:t>
            </a:r>
            <a:r>
              <a:rPr lang="en-US" altLang="en-US" sz="1200" dirty="0" smtClean="0"/>
              <a:t>solicitation might be an RFA—which means that we define the activity rather specifically, or an APS, which would be used if the project wants to get innovative ideas around a general subject area. </a:t>
            </a:r>
          </a:p>
          <a:p>
            <a:pPr marL="171450" indent="-171450" eaLnBrk="1" hangingPunct="1">
              <a:lnSpc>
                <a:spcPct val="80000"/>
              </a:lnSpc>
              <a:buFont typeface="Arial" panose="020B0604020202020204" pitchFamily="34" charset="0"/>
              <a:buChar char="•"/>
              <a:defRPr/>
            </a:pPr>
            <a:r>
              <a:rPr lang="en-US" altLang="en-US" sz="1200" dirty="0" smtClean="0"/>
              <a:t>The solicitation is issued, and you may have a pre-proposal conference to explain to people the application process and answer questions. </a:t>
            </a:r>
          </a:p>
          <a:p>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24</a:t>
            </a:fld>
            <a:endParaRPr lang="en-US"/>
          </a:p>
        </p:txBody>
      </p:sp>
    </p:spTree>
    <p:extLst>
      <p:ext uri="{BB962C8B-B14F-4D97-AF65-F5344CB8AC3E}">
        <p14:creationId xmlns:p14="http://schemas.microsoft.com/office/powerpoint/2010/main" val="466535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80000"/>
              </a:lnSpc>
              <a:buFont typeface="Arial" panose="020B0604020202020204" pitchFamily="34" charset="0"/>
              <a:buNone/>
              <a:defRPr/>
            </a:pPr>
            <a:endParaRPr lang="en-US" altLang="en-US" sz="1200" dirty="0" smtClean="0"/>
          </a:p>
          <a:p>
            <a:pPr marL="171450" indent="-171450" eaLnBrk="1" hangingPunct="1">
              <a:lnSpc>
                <a:spcPct val="80000"/>
              </a:lnSpc>
              <a:buFont typeface="Arial" panose="020B0604020202020204" pitchFamily="34" charset="0"/>
              <a:buChar char="•"/>
              <a:defRPr/>
            </a:pPr>
            <a:r>
              <a:rPr lang="en-US" altLang="en-US" sz="1200" dirty="0" smtClean="0"/>
              <a:t>When the </a:t>
            </a:r>
            <a:r>
              <a:rPr lang="en-US" altLang="en-US" sz="1200" b="1" dirty="0" smtClean="0"/>
              <a:t>applications </a:t>
            </a:r>
            <a:r>
              <a:rPr lang="en-US" altLang="en-US" sz="1200" dirty="0" smtClean="0"/>
              <a:t>come in they are evaluated—usually by an internal review by project staff. Applications that need more work might be sent back to the applicant and the team might coach the applicant in improving the application. Once the applications are deemed to be complete and generally responsive by the grant manager they will usually be evaluated by a formal committee who will score the applications in writing against the established evaluation criteria. </a:t>
            </a:r>
          </a:p>
          <a:p>
            <a:pPr marL="171450" indent="-171450" eaLnBrk="1" hangingPunct="1">
              <a:lnSpc>
                <a:spcPct val="80000"/>
              </a:lnSpc>
              <a:buFont typeface="Arial" panose="020B0604020202020204" pitchFamily="34" charset="0"/>
              <a:buChar char="•"/>
              <a:defRPr/>
            </a:pPr>
            <a:r>
              <a:rPr lang="en-US" altLang="en-US" sz="1200" dirty="0" smtClean="0"/>
              <a:t>As a best practice, USAID encourages competition in the selection process.  However, in many instances, this isn’t the case for a variety of reasons (esp. OTI projects).  When this happens, </a:t>
            </a:r>
            <a:r>
              <a:rPr lang="en-US" altLang="en-US" sz="1200" b="1" dirty="0" smtClean="0"/>
              <a:t>it is essential to justify restriction to eligibility (formerly called exception to competition) per ADS 303.3.6.5 and clearly explain via a memorandum of negotiation which must be included in the file</a:t>
            </a:r>
            <a:r>
              <a:rPr lang="en-US" altLang="en-US" sz="1200" dirty="0" smtClean="0"/>
              <a:t>.</a:t>
            </a:r>
          </a:p>
          <a:p>
            <a:pPr marL="171450" indent="-171450" eaLnBrk="1" hangingPunct="1">
              <a:lnSpc>
                <a:spcPct val="80000"/>
              </a:lnSpc>
              <a:buFont typeface="Arial" panose="020B0604020202020204" pitchFamily="34" charset="0"/>
              <a:buChar char="•"/>
              <a:defRPr/>
            </a:pP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25</a:t>
            </a:fld>
            <a:endParaRPr lang="en-US"/>
          </a:p>
        </p:txBody>
      </p:sp>
    </p:spTree>
    <p:extLst>
      <p:ext uri="{BB962C8B-B14F-4D97-AF65-F5344CB8AC3E}">
        <p14:creationId xmlns:p14="http://schemas.microsoft.com/office/powerpoint/2010/main" val="1843888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1200" dirty="0" smtClean="0"/>
              <a:t>Before award, the grant manager has to do a </a:t>
            </a:r>
            <a:r>
              <a:rPr lang="en-US" altLang="en-US" sz="1200" b="1" dirty="0" smtClean="0"/>
              <a:t>risk assessment </a:t>
            </a:r>
            <a:r>
              <a:rPr lang="en-US" altLang="en-US" sz="1200" dirty="0" smtClean="0"/>
              <a:t>of the applicant – we’ll be talking about that more shortly. Once all these steps are taken the grant agreement is negotiated and signed. Depending on your grants manual and the value of the grant, USAID approval may be required. Some have mentioned that taking a picture of the signing ceremony is a good idea. The GM has to make sure the grantee understands all the terms of the agreement and associated requirements.</a:t>
            </a:r>
          </a:p>
          <a:p>
            <a:pPr marL="171450" indent="-171450" eaLnBrk="1" hangingPunct="1">
              <a:lnSpc>
                <a:spcPct val="80000"/>
              </a:lnSpc>
              <a:buFont typeface="Arial" panose="020B0604020202020204" pitchFamily="34" charset="0"/>
              <a:buChar char="•"/>
              <a:defRPr/>
            </a:pP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26</a:t>
            </a:fld>
            <a:endParaRPr lang="en-US"/>
          </a:p>
        </p:txBody>
      </p:sp>
    </p:spTree>
    <p:extLst>
      <p:ext uri="{BB962C8B-B14F-4D97-AF65-F5344CB8AC3E}">
        <p14:creationId xmlns:p14="http://schemas.microsoft.com/office/powerpoint/2010/main" val="3132343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80000"/>
              </a:lnSpc>
              <a:buFont typeface="Arial" panose="020B0604020202020204" pitchFamily="34" charset="0"/>
              <a:buChar char="•"/>
              <a:defRPr/>
            </a:pPr>
            <a:r>
              <a:rPr lang="en-US" altLang="en-US" sz="1200" dirty="0" smtClean="0"/>
              <a:t>Assuming the committee recommends award, the grant manager will </a:t>
            </a:r>
            <a:r>
              <a:rPr lang="en-US" altLang="en-US" sz="1200" b="1" dirty="0" smtClean="0"/>
              <a:t>negotiate the award</a:t>
            </a:r>
            <a:r>
              <a:rPr lang="en-US" altLang="en-US" sz="1200" dirty="0" smtClean="0"/>
              <a:t>, including getting required documentation from the applicant, such as some required certifications. </a:t>
            </a:r>
          </a:p>
          <a:p>
            <a:pPr marL="171450" indent="-171450" eaLnBrk="1" hangingPunct="1">
              <a:lnSpc>
                <a:spcPct val="80000"/>
              </a:lnSpc>
              <a:buFont typeface="Arial" panose="020B0604020202020204" pitchFamily="34" charset="0"/>
              <a:buChar char="•"/>
              <a:defRPr/>
            </a:pPr>
            <a:r>
              <a:rPr lang="en-US" altLang="en-US" sz="1200" dirty="0" smtClean="0"/>
              <a:t>If USAID was not represented on the evaluation committee or you need to request formal approval that would be the next step. </a:t>
            </a:r>
          </a:p>
          <a:p>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27</a:t>
            </a:fld>
            <a:endParaRPr lang="en-US"/>
          </a:p>
        </p:txBody>
      </p:sp>
    </p:spTree>
    <p:extLst>
      <p:ext uri="{BB962C8B-B14F-4D97-AF65-F5344CB8AC3E}">
        <p14:creationId xmlns:p14="http://schemas.microsoft.com/office/powerpoint/2010/main" val="835035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anose="02020603050405020304" pitchFamily="18" charset="0"/>
              </a:rPr>
              <a:t>The NUPAS is all encompassing and covers a lot of what was discussed today so I thought it would be a good idea to go over it as a review. If receiving USAID funds it is what you will be measured against. It is also general enough to be applicable to other donors. </a:t>
            </a:r>
          </a:p>
          <a:p>
            <a:endParaRPr lang="en-US" altLang="en-US" dirty="0" smtClean="0">
              <a:latin typeface="Times" panose="02020603050405020304" pitchFamily="18" charset="0"/>
            </a:endParaRPr>
          </a:p>
          <a:p>
            <a:r>
              <a:rPr lang="en-US" altLang="en-US" dirty="0" smtClean="0">
                <a:latin typeface="Times" panose="02020603050405020304" pitchFamily="18" charset="0"/>
              </a:rPr>
              <a:t>Have the participants turn to the NUPAS in their resource guide</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panose="02020603050405020304" pitchFamily="18" charset="0"/>
              </a:defRPr>
            </a:lvl1pPr>
            <a:lvl2pPr marL="742950" indent="-285750" eaLnBrk="0" hangingPunct="0">
              <a:defRPr sz="2800">
                <a:solidFill>
                  <a:schemeClr val="tx1"/>
                </a:solidFill>
                <a:latin typeface="Times" panose="02020603050405020304" pitchFamily="18" charset="0"/>
              </a:defRPr>
            </a:lvl2pPr>
            <a:lvl3pPr marL="1143000" indent="-228600" eaLnBrk="0" hangingPunct="0">
              <a:defRPr sz="2800">
                <a:solidFill>
                  <a:schemeClr val="tx1"/>
                </a:solidFill>
                <a:latin typeface="Times" panose="02020603050405020304" pitchFamily="18" charset="0"/>
              </a:defRPr>
            </a:lvl3pPr>
            <a:lvl4pPr marL="1600200" indent="-228600" eaLnBrk="0" hangingPunct="0">
              <a:defRPr sz="2800">
                <a:solidFill>
                  <a:schemeClr val="tx1"/>
                </a:solidFill>
                <a:latin typeface="Times" panose="02020603050405020304" pitchFamily="18" charset="0"/>
              </a:defRPr>
            </a:lvl4pPr>
            <a:lvl5pPr marL="2057400" indent="-228600" eaLnBrk="0" hangingPunct="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30FE79A2-AB19-43A3-BA14-E5759949324E}" type="slidenum">
              <a:rPr lang="ar-SA" altLang="en-US" sz="1200"/>
              <a:pPr/>
              <a:t>28</a:t>
            </a:fld>
            <a:endParaRPr lang="en-US" altLang="en-US" sz="1200"/>
          </a:p>
        </p:txBody>
      </p:sp>
    </p:spTree>
    <p:extLst>
      <p:ext uri="{BB962C8B-B14F-4D97-AF65-F5344CB8AC3E}">
        <p14:creationId xmlns:p14="http://schemas.microsoft.com/office/powerpoint/2010/main" val="2025771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29</a:t>
            </a:fld>
            <a:endParaRPr lang="en-US"/>
          </a:p>
        </p:txBody>
      </p:sp>
    </p:spTree>
    <p:extLst>
      <p:ext uri="{BB962C8B-B14F-4D97-AF65-F5344CB8AC3E}">
        <p14:creationId xmlns:p14="http://schemas.microsoft.com/office/powerpoint/2010/main" val="209590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3</a:t>
            </a:fld>
            <a:endParaRPr lang="en-US"/>
          </a:p>
        </p:txBody>
      </p:sp>
    </p:spTree>
    <p:extLst>
      <p:ext uri="{BB962C8B-B14F-4D97-AF65-F5344CB8AC3E}">
        <p14:creationId xmlns:p14="http://schemas.microsoft.com/office/powerpoint/2010/main" val="3557411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Then the grant is implemented and the grant manager and team do </a:t>
            </a:r>
            <a:r>
              <a:rPr lang="en-US" altLang="en-US" sz="1200" b="1" dirty="0" smtClean="0"/>
              <a:t>on-going oversight </a:t>
            </a:r>
            <a:r>
              <a:rPr lang="en-US" altLang="en-US" sz="1200" dirty="0" smtClean="0"/>
              <a:t>which normally would consist of site visits, reviewing deliverables, and documentation for disbursements. Monitoring may also include spot checking of the grantee’s financials or an audit. There may be a modification to the grant over time if circumstances change. </a:t>
            </a:r>
          </a:p>
        </p:txBody>
      </p:sp>
      <p:sp>
        <p:nvSpPr>
          <p:cNvPr id="4" name="Slide Number Placeholder 3"/>
          <p:cNvSpPr>
            <a:spLocks noGrp="1"/>
          </p:cNvSpPr>
          <p:nvPr>
            <p:ph type="sldNum" sz="quarter" idx="10"/>
          </p:nvPr>
        </p:nvSpPr>
        <p:spPr/>
        <p:txBody>
          <a:bodyPr/>
          <a:lstStyle/>
          <a:p>
            <a:fld id="{19C9A4ED-CB1A-4D56-9735-7F047BD22454}" type="slidenum">
              <a:rPr lang="en-US" smtClean="0"/>
              <a:t>30</a:t>
            </a:fld>
            <a:endParaRPr lang="en-US"/>
          </a:p>
        </p:txBody>
      </p:sp>
    </p:spTree>
    <p:extLst>
      <p:ext uri="{BB962C8B-B14F-4D97-AF65-F5344CB8AC3E}">
        <p14:creationId xmlns:p14="http://schemas.microsoft.com/office/powerpoint/2010/main" val="3206899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There is a formal process for </a:t>
            </a:r>
            <a:r>
              <a:rPr lang="en-US" altLang="en-US" sz="1200" b="1" dirty="0" smtClean="0"/>
              <a:t>closing out </a:t>
            </a:r>
            <a:r>
              <a:rPr lang="en-US" altLang="en-US" sz="1200" dirty="0" smtClean="0"/>
              <a:t>a grant when the grant period is over and/or when the activity has been completed. No grant can go beyond the end of the contract. It’s a good idea to have them wrap up a few months before the end of the contract so you can closeout the grant program and compile information about the impact of the program.</a:t>
            </a:r>
          </a:p>
          <a:p>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31</a:t>
            </a:fld>
            <a:endParaRPr lang="en-US"/>
          </a:p>
        </p:txBody>
      </p:sp>
    </p:spTree>
    <p:extLst>
      <p:ext uri="{BB962C8B-B14F-4D97-AF65-F5344CB8AC3E}">
        <p14:creationId xmlns:p14="http://schemas.microsoft.com/office/powerpoint/2010/main" val="110110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32</a:t>
            </a:fld>
            <a:endParaRPr lang="en-US"/>
          </a:p>
        </p:txBody>
      </p:sp>
    </p:spTree>
    <p:extLst>
      <p:ext uri="{BB962C8B-B14F-4D97-AF65-F5344CB8AC3E}">
        <p14:creationId xmlns:p14="http://schemas.microsoft.com/office/powerpoint/2010/main" val="749090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See example RFA</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en-US" sz="1200" dirty="0" smtClean="0"/>
              <a:t>You don’t want to be ineligible</a:t>
            </a:r>
            <a:r>
              <a:rPr lang="en-US" altLang="en-US" sz="1200" baseline="0" dirty="0" smtClean="0"/>
              <a:t> for a grant award because you didn’t follow the instructions.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en-US" sz="1200" baseline="0" dirty="0" smtClean="0"/>
              <a:t>Read your RFAs closely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en-US" sz="1200" baseline="0" dirty="0" smtClean="0"/>
              <a:t>Pay attention to the instructions and requirements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en-US" sz="1200" baseline="0" dirty="0" smtClean="0"/>
              <a:t>Sometimes a Concept Paper stage is included to shortlist candidates (2 weeks) – this helps both potential grantees and the awarding agency ensure that applicants are eligible and have ideas that respond adequately to the solicitation. Only shortlisted institutions will be invited to the full RFA (30 days)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33</a:t>
            </a:fld>
            <a:endParaRPr lang="en-US"/>
          </a:p>
        </p:txBody>
      </p:sp>
    </p:spTree>
    <p:extLst>
      <p:ext uri="{BB962C8B-B14F-4D97-AF65-F5344CB8AC3E}">
        <p14:creationId xmlns:p14="http://schemas.microsoft.com/office/powerpoint/2010/main" val="664048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34</a:t>
            </a:fld>
            <a:endParaRPr lang="en-US"/>
          </a:p>
        </p:txBody>
      </p:sp>
    </p:spTree>
    <p:extLst>
      <p:ext uri="{BB962C8B-B14F-4D97-AF65-F5344CB8AC3E}">
        <p14:creationId xmlns:p14="http://schemas.microsoft.com/office/powerpoint/2010/main" val="2507080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35</a:t>
            </a:fld>
            <a:endParaRPr lang="en-US"/>
          </a:p>
        </p:txBody>
      </p:sp>
    </p:spTree>
    <p:extLst>
      <p:ext uri="{BB962C8B-B14F-4D97-AF65-F5344CB8AC3E}">
        <p14:creationId xmlns:p14="http://schemas.microsoft.com/office/powerpoint/2010/main" val="2962019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36</a:t>
            </a:fld>
            <a:endParaRPr lang="en-US"/>
          </a:p>
        </p:txBody>
      </p:sp>
    </p:spTree>
    <p:extLst>
      <p:ext uri="{BB962C8B-B14F-4D97-AF65-F5344CB8AC3E}">
        <p14:creationId xmlns:p14="http://schemas.microsoft.com/office/powerpoint/2010/main" val="1446632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37</a:t>
            </a:fld>
            <a:endParaRPr lang="en-US"/>
          </a:p>
        </p:txBody>
      </p:sp>
    </p:spTree>
    <p:extLst>
      <p:ext uri="{BB962C8B-B14F-4D97-AF65-F5344CB8AC3E}">
        <p14:creationId xmlns:p14="http://schemas.microsoft.com/office/powerpoint/2010/main" val="2026069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38</a:t>
            </a:fld>
            <a:endParaRPr lang="en-US"/>
          </a:p>
        </p:txBody>
      </p:sp>
    </p:spTree>
    <p:extLst>
      <p:ext uri="{BB962C8B-B14F-4D97-AF65-F5344CB8AC3E}">
        <p14:creationId xmlns:p14="http://schemas.microsoft.com/office/powerpoint/2010/main" val="268722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rPr>
              <a:t>In order to avoid ethical issues within your organization it is important to have internal controls. </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panose="02020603050405020304" pitchFamily="18" charset="0"/>
              </a:defRPr>
            </a:lvl1pPr>
            <a:lvl2pPr marL="742950" indent="-285750" eaLnBrk="0" hangingPunct="0">
              <a:defRPr sz="2800">
                <a:solidFill>
                  <a:schemeClr val="tx1"/>
                </a:solidFill>
                <a:latin typeface="Times" panose="02020603050405020304" pitchFamily="18" charset="0"/>
              </a:defRPr>
            </a:lvl2pPr>
            <a:lvl3pPr marL="1143000" indent="-228600" eaLnBrk="0" hangingPunct="0">
              <a:defRPr sz="2800">
                <a:solidFill>
                  <a:schemeClr val="tx1"/>
                </a:solidFill>
                <a:latin typeface="Times" panose="02020603050405020304" pitchFamily="18" charset="0"/>
              </a:defRPr>
            </a:lvl3pPr>
            <a:lvl4pPr marL="1600200" indent="-228600" eaLnBrk="0" hangingPunct="0">
              <a:defRPr sz="2800">
                <a:solidFill>
                  <a:schemeClr val="tx1"/>
                </a:solidFill>
                <a:latin typeface="Times" panose="02020603050405020304" pitchFamily="18" charset="0"/>
              </a:defRPr>
            </a:lvl4pPr>
            <a:lvl5pPr marL="2057400" indent="-228600" eaLnBrk="0" hangingPunct="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F86C2F61-8C8E-4366-A757-327AEE2F468F}" type="slidenum">
              <a:rPr lang="ar-SA" altLang="en-US" sz="1200"/>
              <a:pPr/>
              <a:t>39</a:t>
            </a:fld>
            <a:endParaRPr lang="en-US" altLang="en-US" sz="1200"/>
          </a:p>
        </p:txBody>
      </p:sp>
    </p:spTree>
    <p:extLst>
      <p:ext uri="{BB962C8B-B14F-4D97-AF65-F5344CB8AC3E}">
        <p14:creationId xmlns:p14="http://schemas.microsoft.com/office/powerpoint/2010/main" val="309464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4</a:t>
            </a:fld>
            <a:endParaRPr lang="en-US"/>
          </a:p>
        </p:txBody>
      </p:sp>
    </p:spTree>
    <p:extLst>
      <p:ext uri="{BB962C8B-B14F-4D97-AF65-F5344CB8AC3E}">
        <p14:creationId xmlns:p14="http://schemas.microsoft.com/office/powerpoint/2010/main" val="23451454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buFont typeface="Arial" charset="0"/>
              <a:buNone/>
            </a:pPr>
            <a:r>
              <a:rPr lang="en-US" sz="1000" b="1" dirty="0" smtClean="0"/>
              <a:t>Competent </a:t>
            </a:r>
            <a:r>
              <a:rPr lang="en-US" sz="1000" b="1" dirty="0" smtClean="0"/>
              <a:t>Personnel</a:t>
            </a:r>
            <a:r>
              <a:rPr lang="en-US" sz="1000" b="1" baseline="0" dirty="0" smtClean="0"/>
              <a:t> - </a:t>
            </a:r>
            <a:r>
              <a:rPr lang="en-US" sz="1000" dirty="0" smtClean="0"/>
              <a:t>Employees </a:t>
            </a:r>
            <a:r>
              <a:rPr lang="en-US" sz="1000" dirty="0" smtClean="0"/>
              <a:t>qualified and capable of doing the work are placed in positions which they can adequately </a:t>
            </a:r>
            <a:r>
              <a:rPr lang="en-US" sz="1000" dirty="0" smtClean="0"/>
              <a:t>fill;</a:t>
            </a:r>
            <a:r>
              <a:rPr lang="en-US" sz="1000" baseline="0" dirty="0" smtClean="0"/>
              <a:t> </a:t>
            </a:r>
            <a:r>
              <a:rPr lang="en-US" sz="1000" dirty="0" smtClean="0"/>
              <a:t>Employees </a:t>
            </a:r>
            <a:r>
              <a:rPr lang="en-US" sz="1000" dirty="0" smtClean="0"/>
              <a:t>are provided job-specific training commensurate with the requirements of their </a:t>
            </a:r>
            <a:r>
              <a:rPr lang="en-US" sz="1000" dirty="0" smtClean="0"/>
              <a:t>position; Employees </a:t>
            </a:r>
            <a:r>
              <a:rPr lang="en-US" sz="1000" dirty="0" smtClean="0"/>
              <a:t>are regularly evaluated and receive appropriate feedback on their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Fixed Responsibilities </a:t>
            </a:r>
            <a:r>
              <a:rPr lang="en-US" sz="1000" dirty="0" smtClean="0"/>
              <a:t>Approval levels and thresholds for exercising authority to commit, bind, contract, purchase, receive, accept, dispose of, and pay for goods or services are formally defined and established for specific positions and individuals.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Segregation</a:t>
            </a:r>
            <a:r>
              <a:rPr lang="en-US" sz="1000" b="1" baseline="0" dirty="0" smtClean="0"/>
              <a:t> of duties </a:t>
            </a:r>
            <a:r>
              <a:rPr lang="en-US" sz="1000" b="0" baseline="0" dirty="0" smtClean="0"/>
              <a:t>– we will talk about that next.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smtClean="0"/>
              <a:t>Safeguards over </a:t>
            </a:r>
            <a:r>
              <a:rPr lang="en-US" sz="1000" b="1" baseline="0" dirty="0" smtClean="0"/>
              <a:t>assets: </a:t>
            </a:r>
            <a:r>
              <a:rPr lang="en-US" sz="1000" b="0" dirty="0" smtClean="0"/>
              <a:t>Safeguards </a:t>
            </a:r>
            <a:r>
              <a:rPr lang="en-US" sz="1000" b="0" dirty="0" smtClean="0"/>
              <a:t>over cash and other assets are in place to protect, preserve, or prevent their misuse. Safeguards over physical cash are very</a:t>
            </a:r>
            <a:r>
              <a:rPr lang="en-US" sz="1000" b="0" baseline="0" dirty="0" smtClean="0"/>
              <a:t> </a:t>
            </a:r>
            <a:r>
              <a:rPr lang="en-US" sz="1000" b="0" dirty="0" smtClean="0"/>
              <a:t>important because cash in hand</a:t>
            </a:r>
            <a:r>
              <a:rPr lang="en-US" sz="1000" b="0" baseline="0" dirty="0" smtClean="0"/>
              <a:t> </a:t>
            </a:r>
            <a:r>
              <a:rPr lang="en-US" sz="1000" b="0" dirty="0" smtClean="0"/>
              <a:t>is effectively impossible to trace once missing,</a:t>
            </a:r>
            <a:r>
              <a:rPr lang="en-US" sz="1000" b="0" baseline="0" dirty="0" smtClean="0"/>
              <a:t> </a:t>
            </a:r>
            <a:r>
              <a:rPr lang="en-US" sz="1000" b="0" dirty="0" smtClean="0"/>
              <a:t>it is easy to conceal and move,</a:t>
            </a:r>
            <a:r>
              <a:rPr lang="en-US" sz="1000" b="0" baseline="0" dirty="0" smtClean="0"/>
              <a:t> </a:t>
            </a:r>
            <a:r>
              <a:rPr lang="en-US" sz="1000" b="0" dirty="0" smtClean="0"/>
              <a:t>and theft can involve bodily harm.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smtClean="0"/>
              <a:t>Reliable accounting </a:t>
            </a:r>
            <a:r>
              <a:rPr lang="en-US" sz="1000" b="1" baseline="0" dirty="0" smtClean="0"/>
              <a:t>system</a:t>
            </a:r>
            <a:r>
              <a:rPr lang="en-US" sz="1000" b="0" baseline="0" dirty="0" smtClean="0"/>
              <a:t>: </a:t>
            </a:r>
            <a:r>
              <a:rPr lang="en-US" sz="1000" dirty="0" smtClean="0"/>
              <a:t>Accounting </a:t>
            </a:r>
            <a:r>
              <a:rPr lang="en-US" sz="1000" dirty="0" smtClean="0"/>
              <a:t>events are recorded accurately,</a:t>
            </a:r>
            <a:r>
              <a:rPr lang="en-US" sz="1000" baseline="0" dirty="0" smtClean="0"/>
              <a:t> </a:t>
            </a:r>
            <a:r>
              <a:rPr lang="en-US" sz="1000" dirty="0" smtClean="0"/>
              <a:t>in a consistent and timely manner,</a:t>
            </a:r>
            <a:r>
              <a:rPr lang="en-US" sz="1000" baseline="0" dirty="0" smtClean="0"/>
              <a:t> </a:t>
            </a:r>
            <a:r>
              <a:rPr lang="en-US" sz="1000" dirty="0" smtClean="0"/>
              <a:t>using an approved chart of accounts that conforms to budget line items in the award.</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smtClean="0"/>
              <a:t>Periodic </a:t>
            </a:r>
            <a:r>
              <a:rPr lang="en-US" sz="1000" b="1" baseline="0" dirty="0" smtClean="0"/>
              <a:t>Reporting</a:t>
            </a:r>
            <a:r>
              <a:rPr lang="en-US" sz="1000" b="0" baseline="0" dirty="0" smtClean="0"/>
              <a:t>: </a:t>
            </a:r>
            <a:r>
              <a:rPr lang="en-US" sz="1000" dirty="0" smtClean="0"/>
              <a:t>At </a:t>
            </a:r>
            <a:r>
              <a:rPr lang="en-US" sz="1000" dirty="0" smtClean="0"/>
              <a:t>least monthly, management receives timely and accurate reports that are easy to understand that fully disclose the flow of funds through the organization/grant and the results of operations.</a:t>
            </a: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smtClean="0"/>
              <a:t>Monitoring</a:t>
            </a:r>
            <a:r>
              <a:rPr lang="en-US" sz="1000" b="0" baseline="0" dirty="0" smtClean="0"/>
              <a:t>: </a:t>
            </a:r>
            <a:r>
              <a:rPr lang="en-US" sz="1000" dirty="0" smtClean="0"/>
              <a:t>Annual </a:t>
            </a:r>
            <a:r>
              <a:rPr lang="en-US" sz="1000" dirty="0" smtClean="0"/>
              <a:t>audit is performed by a competent, independent certified public </a:t>
            </a:r>
            <a:r>
              <a:rPr lang="en-US" sz="1000" dirty="0" smtClean="0"/>
              <a:t>accountant;</a:t>
            </a:r>
            <a:r>
              <a:rPr lang="en-US" sz="1000" baseline="0" dirty="0" smtClean="0"/>
              <a:t> </a:t>
            </a:r>
            <a:r>
              <a:rPr lang="en-US" sz="1000" dirty="0" smtClean="0"/>
              <a:t>Findings </a:t>
            </a:r>
            <a:r>
              <a:rPr lang="en-US" sz="1000" dirty="0" smtClean="0"/>
              <a:t>of independent internal audits or reviews are provided directly to management and the board of </a:t>
            </a:r>
            <a:r>
              <a:rPr lang="en-US" sz="1000" dirty="0" smtClean="0"/>
              <a:t>directors;</a:t>
            </a:r>
            <a:r>
              <a:rPr lang="en-US" sz="1000" baseline="0" dirty="0" smtClean="0"/>
              <a:t> </a:t>
            </a:r>
            <a:r>
              <a:rPr lang="en-US" sz="1000" dirty="0" smtClean="0"/>
              <a:t>All </a:t>
            </a:r>
            <a:r>
              <a:rPr lang="en-US" sz="1000" dirty="0" smtClean="0"/>
              <a:t>recommendations (internal and external) are closed in a timely, competent manner.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endParaRPr lang="en-US" sz="1000" dirty="0"/>
          </a:p>
        </p:txBody>
      </p:sp>
      <p:sp>
        <p:nvSpPr>
          <p:cNvPr id="4" name="Slide Number Placeholder 3"/>
          <p:cNvSpPr>
            <a:spLocks noGrp="1"/>
          </p:cNvSpPr>
          <p:nvPr>
            <p:ph type="sldNum" sz="quarter" idx="10"/>
          </p:nvPr>
        </p:nvSpPr>
        <p:spPr/>
        <p:txBody>
          <a:bodyPr/>
          <a:lstStyle/>
          <a:p>
            <a:fld id="{679F44E6-A831-4909-BC3C-5724F46C6B23}" type="slidenum">
              <a:rPr lang="en-US" smtClean="0"/>
              <a:t>40</a:t>
            </a:fld>
            <a:endParaRPr lang="en-US"/>
          </a:p>
        </p:txBody>
      </p:sp>
    </p:spTree>
    <p:extLst>
      <p:ext uri="{BB962C8B-B14F-4D97-AF65-F5344CB8AC3E}">
        <p14:creationId xmlns:p14="http://schemas.microsoft.com/office/powerpoint/2010/main" val="4183612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41</a:t>
            </a:fld>
            <a:endParaRPr lang="en-US"/>
          </a:p>
        </p:txBody>
      </p:sp>
    </p:spTree>
    <p:extLst>
      <p:ext uri="{BB962C8B-B14F-4D97-AF65-F5344CB8AC3E}">
        <p14:creationId xmlns:p14="http://schemas.microsoft.com/office/powerpoint/2010/main" val="29998148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00" dirty="0" smtClean="0">
                <a:latin typeface="Times" panose="02020603050405020304" pitchFamily="18" charset="0"/>
              </a:rPr>
              <a:t> you don’t want a system set up so that the accountant is the one receiving the invoice, reviewing it, approving it, issuing payment, and inserting it into the accounting system. You want a system that will classify expenses for what they are and are easy to track/review. </a:t>
            </a:r>
          </a:p>
          <a:p>
            <a:pPr marL="0" indent="0" fontAlgn="auto">
              <a:spcAft>
                <a:spcPts val="0"/>
              </a:spcAft>
              <a:buNone/>
              <a:defRPr/>
            </a:pPr>
            <a:endParaRPr lang="en-US" sz="1000" dirty="0" smtClean="0"/>
          </a:p>
          <a:p>
            <a:pPr marL="0" indent="0" fontAlgn="auto">
              <a:spcAft>
                <a:spcPts val="0"/>
              </a:spcAft>
              <a:buNone/>
              <a:defRPr/>
            </a:pPr>
            <a:r>
              <a:rPr lang="en-US" sz="1000" dirty="0" smtClean="0"/>
              <a:t>The functions of </a:t>
            </a:r>
            <a:r>
              <a:rPr lang="en-US" sz="1000" i="1" dirty="0" smtClean="0"/>
              <a:t>authorizing, ordering, receiving, accounting for, and paying for </a:t>
            </a:r>
            <a:r>
              <a:rPr lang="en-US" sz="1000" dirty="0" smtClean="0"/>
              <a:t>goods or services are not concentrated in any one individual.</a:t>
            </a:r>
          </a:p>
          <a:p>
            <a:pPr fontAlgn="auto">
              <a:lnSpc>
                <a:spcPct val="90000"/>
              </a:lnSpc>
              <a:spcAft>
                <a:spcPts val="0"/>
              </a:spcAft>
              <a:buFont typeface="Arial" pitchFamily="34" charset="0"/>
              <a:buChar char="•"/>
              <a:defRPr/>
            </a:pPr>
            <a:r>
              <a:rPr lang="en-US" sz="1000" dirty="0" smtClean="0"/>
              <a:t>Position descriptions segregate duties.</a:t>
            </a:r>
          </a:p>
          <a:p>
            <a:pPr fontAlgn="auto">
              <a:lnSpc>
                <a:spcPct val="90000"/>
              </a:lnSpc>
              <a:spcAft>
                <a:spcPts val="0"/>
              </a:spcAft>
              <a:buFont typeface="Arial" pitchFamily="34" charset="0"/>
              <a:buChar char="•"/>
              <a:defRPr/>
            </a:pPr>
            <a:r>
              <a:rPr lang="en-US" sz="1000" dirty="0" smtClean="0"/>
              <a:t>Policies and procedures restrict excessive concentration of duties.</a:t>
            </a:r>
          </a:p>
          <a:p>
            <a:pPr fontAlgn="auto">
              <a:lnSpc>
                <a:spcPct val="90000"/>
              </a:lnSpc>
              <a:spcAft>
                <a:spcPts val="0"/>
              </a:spcAft>
              <a:buFont typeface="Arial" pitchFamily="34" charset="0"/>
              <a:buChar char="•"/>
              <a:defRPr/>
            </a:pPr>
            <a:r>
              <a:rPr lang="en-US" sz="1000" dirty="0" smtClean="0"/>
              <a:t>A code of ethics clearly defines </a:t>
            </a:r>
            <a:r>
              <a:rPr lang="en-US" sz="1000" u="sng" dirty="0" smtClean="0"/>
              <a:t>conflicts of interest </a:t>
            </a:r>
            <a:r>
              <a:rPr lang="en-US" sz="1000" dirty="0" smtClean="0"/>
              <a:t>and </a:t>
            </a:r>
            <a:r>
              <a:rPr lang="en-US" sz="1000" u="sng" dirty="0" smtClean="0"/>
              <a:t>related party transactions</a:t>
            </a:r>
            <a:r>
              <a:rPr lang="en-US" sz="1000" dirty="0" smtClean="0"/>
              <a:t>.</a:t>
            </a:r>
          </a:p>
          <a:p>
            <a:pPr fontAlgn="auto">
              <a:lnSpc>
                <a:spcPct val="90000"/>
              </a:lnSpc>
              <a:spcAft>
                <a:spcPts val="0"/>
              </a:spcAft>
              <a:buFont typeface="Arial" pitchFamily="34" charset="0"/>
              <a:buChar char="•"/>
              <a:defRPr/>
            </a:pPr>
            <a:r>
              <a:rPr lang="en-US" sz="1000" dirty="0" smtClean="0"/>
              <a:t>Financial documents evidence processing, payment, review, and approval have been segregated within practical, effective limits.</a:t>
            </a:r>
          </a:p>
          <a:p>
            <a:endParaRPr lang="en-US" sz="1000" dirty="0" smtClean="0"/>
          </a:p>
          <a:p>
            <a:r>
              <a:rPr lang="en-US" sz="1000" dirty="0" smtClean="0"/>
              <a:t>Questions to consider when establishing the payment approval process include: </a:t>
            </a:r>
          </a:p>
          <a:p>
            <a:pPr lvl="1"/>
            <a:r>
              <a:rPr lang="en-US" sz="1000" dirty="0" smtClean="0"/>
              <a:t>Who prepares the transaction after payment request has been received? (preparer) </a:t>
            </a:r>
          </a:p>
          <a:p>
            <a:pPr lvl="1"/>
            <a:r>
              <a:rPr lang="en-US" sz="1000" dirty="0" smtClean="0"/>
              <a:t>Who reviews the payment request and supporting documentation? (reviewer) </a:t>
            </a:r>
          </a:p>
          <a:p>
            <a:pPr lvl="1"/>
            <a:r>
              <a:rPr lang="en-US" sz="1000" dirty="0" smtClean="0"/>
              <a:t>Who approves the payment (signs the check, e-banking or mobile money payment order, or petty cash expense form)? (approver) </a:t>
            </a:r>
          </a:p>
          <a:p>
            <a:pPr lvl="1"/>
            <a:r>
              <a:rPr lang="en-US" sz="1000" dirty="0" smtClean="0"/>
              <a:t>Who disburses payments? (disburser) </a:t>
            </a:r>
          </a:p>
          <a:p>
            <a:pPr lvl="1"/>
            <a:r>
              <a:rPr lang="en-US" sz="1000" dirty="0" smtClean="0"/>
              <a:t>Who enters the transaction into accounting software? (data enterer) </a:t>
            </a:r>
          </a:p>
          <a:p>
            <a:endParaRPr lang="en-US" dirty="0"/>
          </a:p>
        </p:txBody>
      </p:sp>
      <p:sp>
        <p:nvSpPr>
          <p:cNvPr id="4" name="Slide Number Placeholder 3"/>
          <p:cNvSpPr>
            <a:spLocks noGrp="1"/>
          </p:cNvSpPr>
          <p:nvPr>
            <p:ph type="sldNum" sz="quarter" idx="10"/>
          </p:nvPr>
        </p:nvSpPr>
        <p:spPr/>
        <p:txBody>
          <a:bodyPr/>
          <a:lstStyle/>
          <a:p>
            <a:fld id="{679F44E6-A831-4909-BC3C-5724F46C6B23}" type="slidenum">
              <a:rPr lang="en-US" smtClean="0"/>
              <a:t>42</a:t>
            </a:fld>
            <a:endParaRPr lang="en-US"/>
          </a:p>
        </p:txBody>
      </p:sp>
    </p:spTree>
    <p:extLst>
      <p:ext uri="{BB962C8B-B14F-4D97-AF65-F5344CB8AC3E}">
        <p14:creationId xmlns:p14="http://schemas.microsoft.com/office/powerpoint/2010/main" val="485728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F44E6-A831-4909-BC3C-5724F46C6B23}" type="slidenum">
              <a:rPr lang="en-US" smtClean="0"/>
              <a:t>43</a:t>
            </a:fld>
            <a:endParaRPr lang="en-US"/>
          </a:p>
        </p:txBody>
      </p:sp>
    </p:spTree>
    <p:extLst>
      <p:ext uri="{BB962C8B-B14F-4D97-AF65-F5344CB8AC3E}">
        <p14:creationId xmlns:p14="http://schemas.microsoft.com/office/powerpoint/2010/main" val="2262535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panose="02020603050405020304" pitchFamily="18" charset="0"/>
              </a:rPr>
              <a:t>With our grantees throughout the world we see the most common problems with timesheets. They are sometimes not taken seriously and completed quickly without attention to detail. You can never submit and approve your own timesheet!</a:t>
            </a:r>
          </a:p>
          <a:p>
            <a:endParaRPr lang="en-US" dirty="0"/>
          </a:p>
        </p:txBody>
      </p:sp>
      <p:sp>
        <p:nvSpPr>
          <p:cNvPr id="4" name="Slide Number Placeholder 3"/>
          <p:cNvSpPr>
            <a:spLocks noGrp="1"/>
          </p:cNvSpPr>
          <p:nvPr>
            <p:ph type="sldNum" sz="quarter" idx="10"/>
          </p:nvPr>
        </p:nvSpPr>
        <p:spPr/>
        <p:txBody>
          <a:bodyPr/>
          <a:lstStyle/>
          <a:p>
            <a:fld id="{679F44E6-A831-4909-BC3C-5724F46C6B23}" type="slidenum">
              <a:rPr lang="en-US" smtClean="0"/>
              <a:t>44</a:t>
            </a:fld>
            <a:endParaRPr lang="en-US"/>
          </a:p>
        </p:txBody>
      </p:sp>
    </p:spTree>
    <p:extLst>
      <p:ext uri="{BB962C8B-B14F-4D97-AF65-F5344CB8AC3E}">
        <p14:creationId xmlns:p14="http://schemas.microsoft.com/office/powerpoint/2010/main" val="1988800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45</a:t>
            </a:fld>
            <a:endParaRPr lang="en-US"/>
          </a:p>
        </p:txBody>
      </p:sp>
    </p:spTree>
    <p:extLst>
      <p:ext uri="{BB962C8B-B14F-4D97-AF65-F5344CB8AC3E}">
        <p14:creationId xmlns:p14="http://schemas.microsoft.com/office/powerpoint/2010/main" val="1205357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Standards should make business expectations and commitments clear, to prevent misunderstanding </a:t>
            </a:r>
            <a:r>
              <a:rPr lang="en-US" sz="1600" dirty="0" smtClean="0"/>
              <a:t>between employees and/or between your organization and its beneficiaries including vendors and </a:t>
            </a:r>
            <a:r>
              <a:rPr lang="en-US" sz="1600" dirty="0" err="1" smtClean="0"/>
              <a:t>subawardees</a:t>
            </a:r>
            <a:r>
              <a:rPr lang="en-US" altLang="en-US" sz="1600" dirty="0" smtClean="0"/>
              <a:t>. </a:t>
            </a:r>
          </a:p>
          <a:p>
            <a:endParaRPr lang="en-US" sz="1600" b="1" i="0" u="none" strike="noStrike" baseline="0" dirty="0" smtClean="0">
              <a:solidFill>
                <a:srgbClr val="000000"/>
              </a:solidFill>
              <a:latin typeface="Arial" panose="020B0604020202020204" pitchFamily="34" charset="0"/>
            </a:endParaRPr>
          </a:p>
          <a:p>
            <a:r>
              <a:rPr lang="en-US" sz="1600" b="1" i="0" u="none" strike="noStrike" baseline="0" dirty="0" smtClean="0">
                <a:solidFill>
                  <a:srgbClr val="000000"/>
                </a:solidFill>
                <a:latin typeface="Arial" panose="020B0604020202020204" pitchFamily="34" charset="0"/>
              </a:rPr>
              <a:t>M11. RECIPIENT AND EMPLOYEE CONDUCT (AUGUST 2013) </a:t>
            </a:r>
          </a:p>
          <a:p>
            <a:endParaRPr lang="en-US" sz="1600" b="0" i="0" u="none" strike="noStrike" baseline="0" dirty="0" smtClean="0">
              <a:solidFill>
                <a:srgbClr val="000000"/>
              </a:solidFill>
              <a:latin typeface="Arial" panose="020B0604020202020204" pitchFamily="34" charset="0"/>
            </a:endParaRPr>
          </a:p>
          <a:p>
            <a:r>
              <a:rPr lang="en-US" sz="1200" b="0" i="0" u="none" strike="noStrike" baseline="0" dirty="0" smtClean="0">
                <a:solidFill>
                  <a:srgbClr val="000000"/>
                </a:solidFill>
                <a:latin typeface="Arial" panose="020B0604020202020204" pitchFamily="34" charset="0"/>
              </a:rPr>
              <a:t>a. </a:t>
            </a:r>
            <a:r>
              <a:rPr lang="en-US" sz="1200" b="0" i="0" u="none" strike="noStrike" baseline="0" dirty="0" smtClean="0">
                <a:solidFill>
                  <a:srgbClr val="212121"/>
                </a:solidFill>
                <a:latin typeface="Arial" panose="020B0604020202020204" pitchFamily="34" charset="0"/>
              </a:rPr>
              <a:t>The recipient must have written policies and procedures in place to prevent personal conflicts of interest and to prevent its officers, employees, or agents from using their positions for personal gain or presenting the appearance of a personal conflict of interest. A personal conflict of interest is a situation in which an officer, employee, or agent of the recipient has a financial interest, personal activity, or relationship that could impair the employee’s ability to act impartially when performing under the award. The recipient’s written policy must state that an employee, officer, or agent of the recipient, or any member of an employee’s immediate family cannot receive a </a:t>
            </a:r>
            <a:r>
              <a:rPr lang="en-US" sz="1200" b="0" i="0" u="none" strike="noStrike" baseline="0" dirty="0" err="1" smtClean="0">
                <a:solidFill>
                  <a:srgbClr val="212121"/>
                </a:solidFill>
                <a:latin typeface="Arial" panose="020B0604020202020204" pitchFamily="34" charset="0"/>
              </a:rPr>
              <a:t>subaward</a:t>
            </a:r>
            <a:r>
              <a:rPr lang="en-US" sz="1200" b="0" i="0" u="none" strike="noStrike" baseline="0" dirty="0" smtClean="0">
                <a:solidFill>
                  <a:srgbClr val="212121"/>
                </a:solidFill>
                <a:latin typeface="Arial" panose="020B0604020202020204" pitchFamily="34" charset="0"/>
              </a:rPr>
              <a:t>, or have a financial or other interest in the entity selected for a </a:t>
            </a:r>
            <a:r>
              <a:rPr lang="en-US" sz="1200" b="0" i="0" u="none" strike="noStrike" baseline="0" dirty="0" err="1" smtClean="0">
                <a:solidFill>
                  <a:srgbClr val="212121"/>
                </a:solidFill>
                <a:latin typeface="Arial" panose="020B0604020202020204" pitchFamily="34" charset="0"/>
              </a:rPr>
              <a:t>subaward</a:t>
            </a:r>
            <a:r>
              <a:rPr lang="en-US" sz="1200" b="0" i="0" u="none" strike="noStrike" baseline="0" dirty="0" smtClean="0">
                <a:solidFill>
                  <a:srgbClr val="212121"/>
                </a:solidFill>
                <a:latin typeface="Arial" panose="020B0604020202020204" pitchFamily="34" charset="0"/>
              </a:rPr>
              <a:t> without disclosing the conflict and following the recipient’s written policies and procedures for mitigating the conflict. In addition, the written policy must state that the officers, employees, and agents of the recipient must neither solicit nor accept gratuities, favors, or anything of monetary value from </a:t>
            </a:r>
            <a:r>
              <a:rPr lang="en-US" sz="1200" b="0" i="0" u="none" strike="noStrike" baseline="0" dirty="0" err="1" smtClean="0">
                <a:solidFill>
                  <a:srgbClr val="212121"/>
                </a:solidFill>
                <a:latin typeface="Arial" panose="020B0604020202020204" pitchFamily="34" charset="0"/>
              </a:rPr>
              <a:t>subrecipients</a:t>
            </a:r>
            <a:r>
              <a:rPr lang="en-US" sz="1200" b="0" i="0" u="none" strike="noStrike" baseline="0" dirty="0" smtClean="0">
                <a:solidFill>
                  <a:srgbClr val="212121"/>
                </a:solidFill>
                <a:latin typeface="Arial" panose="020B0604020202020204" pitchFamily="34" charset="0"/>
              </a:rPr>
              <a:t> or prospective </a:t>
            </a:r>
            <a:r>
              <a:rPr lang="en-US" sz="1200" b="0" i="0" u="none" strike="noStrike" baseline="0" dirty="0" err="1" smtClean="0">
                <a:solidFill>
                  <a:srgbClr val="212121"/>
                </a:solidFill>
                <a:latin typeface="Arial" panose="020B0604020202020204" pitchFamily="34" charset="0"/>
              </a:rPr>
              <a:t>subrecipients</a:t>
            </a:r>
            <a:r>
              <a:rPr lang="en-US" sz="1200" b="0" i="0" u="none" strike="noStrike" baseline="0" dirty="0" smtClean="0">
                <a:solidFill>
                  <a:srgbClr val="212121"/>
                </a:solidFill>
                <a:latin typeface="Arial" panose="020B0604020202020204" pitchFamily="34" charset="0"/>
              </a:rPr>
              <a:t> </a:t>
            </a:r>
          </a:p>
          <a:p>
            <a:endParaRPr lang="en-US" sz="1200" b="0" i="0" u="none" strike="noStrike" baseline="0" dirty="0" smtClean="0">
              <a:latin typeface="Arial" panose="020B0604020202020204" pitchFamily="34" charset="0"/>
            </a:endParaRPr>
          </a:p>
          <a:p>
            <a:r>
              <a:rPr lang="en-US" sz="1200" b="0" i="0" u="none" strike="noStrike" baseline="0" dirty="0" smtClean="0">
                <a:latin typeface="Arial" panose="020B0604020202020204" pitchFamily="34" charset="0"/>
              </a:rPr>
              <a:t>(2) Any outside business dealings of the recipient’s employees must be legal and not conflict in any manner with this award. Outside business dealings include, but are not limited to, any investments, loans, employment, or business ownership by the recipient’s employees, other than work to be performed under this award. </a:t>
            </a:r>
          </a:p>
          <a:p>
            <a:endParaRPr lang="en-US" sz="1200" b="0" i="0" u="none" strike="noStrike" baseline="0" dirty="0" smtClean="0">
              <a:latin typeface="Arial" panose="020B0604020202020204" pitchFamily="34" charset="0"/>
            </a:endParaRPr>
          </a:p>
          <a:p>
            <a:r>
              <a:rPr lang="en-US" sz="1200" b="0" i="0" u="none" strike="noStrike" baseline="0" dirty="0" smtClean="0">
                <a:latin typeface="Arial" panose="020B0604020202020204" pitchFamily="34" charset="0"/>
              </a:rPr>
              <a:t>e. In the event the conduct of any recipient employee is not in accordance with this provision or this award, the recipient must coordinate with the USAID Mission to resolve the situation with regard to such employee including, if necessary, termination of the employee. In the case of termination of a non-host country national, the recipient must use its best efforts to cause the return of such employee to the United States, or point of origin, as appropriate. </a:t>
            </a:r>
          </a:p>
          <a:p>
            <a:endParaRPr lang="en-US" dirty="0"/>
          </a:p>
        </p:txBody>
      </p:sp>
      <p:sp>
        <p:nvSpPr>
          <p:cNvPr id="4" name="Slide Number Placeholder 3"/>
          <p:cNvSpPr>
            <a:spLocks noGrp="1"/>
          </p:cNvSpPr>
          <p:nvPr>
            <p:ph type="sldNum" sz="quarter" idx="10"/>
          </p:nvPr>
        </p:nvSpPr>
        <p:spPr/>
        <p:txBody>
          <a:bodyPr/>
          <a:lstStyle/>
          <a:p>
            <a:fld id="{679F44E6-A831-4909-BC3C-5724F46C6B23}" type="slidenum">
              <a:rPr lang="en-US" smtClean="0"/>
              <a:t>46</a:t>
            </a:fld>
            <a:endParaRPr lang="en-US"/>
          </a:p>
        </p:txBody>
      </p:sp>
    </p:spTree>
    <p:extLst>
      <p:ext uri="{BB962C8B-B14F-4D97-AF65-F5344CB8AC3E}">
        <p14:creationId xmlns:p14="http://schemas.microsoft.com/office/powerpoint/2010/main" val="1851503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47</a:t>
            </a:fld>
            <a:endParaRPr lang="en-US"/>
          </a:p>
        </p:txBody>
      </p:sp>
    </p:spTree>
    <p:extLst>
      <p:ext uri="{BB962C8B-B14F-4D97-AF65-F5344CB8AC3E}">
        <p14:creationId xmlns:p14="http://schemas.microsoft.com/office/powerpoint/2010/main" val="39956783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Does anyone know what a kickback is?</a:t>
            </a:r>
          </a:p>
          <a:p>
            <a:endParaRPr lang="en-US" dirty="0" smtClean="0"/>
          </a:p>
          <a:p>
            <a:r>
              <a:rPr lang="en-US" altLang="en-US" dirty="0" smtClean="0"/>
              <a:t>Offering, providing, soliciting, or accepting any money, fee, commission, credit, gift, gratuity, in-kind contribution, object of value, or compensation to improperly obtain or reward favorable treatment on government contract, subcontract, or grant, is called a kickback and is a crime when working with the USG</a:t>
            </a:r>
            <a:endParaRPr lang="en-US" dirty="0"/>
          </a:p>
        </p:txBody>
      </p:sp>
      <p:sp>
        <p:nvSpPr>
          <p:cNvPr id="4" name="Slide Number Placeholder 3"/>
          <p:cNvSpPr>
            <a:spLocks noGrp="1"/>
          </p:cNvSpPr>
          <p:nvPr>
            <p:ph type="sldNum" sz="quarter" idx="10"/>
          </p:nvPr>
        </p:nvSpPr>
        <p:spPr/>
        <p:txBody>
          <a:bodyPr/>
          <a:lstStyle/>
          <a:p>
            <a:fld id="{679F44E6-A831-4909-BC3C-5724F46C6B23}" type="slidenum">
              <a:rPr lang="en-US" smtClean="0"/>
              <a:t>48</a:t>
            </a:fld>
            <a:endParaRPr lang="en-US"/>
          </a:p>
        </p:txBody>
      </p:sp>
    </p:spTree>
    <p:extLst>
      <p:ext uri="{BB962C8B-B14F-4D97-AF65-F5344CB8AC3E}">
        <p14:creationId xmlns:p14="http://schemas.microsoft.com/office/powerpoint/2010/main" val="26427113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F44E6-A831-4909-BC3C-5724F46C6B23}" type="slidenum">
              <a:rPr lang="en-US" smtClean="0"/>
              <a:t>49</a:t>
            </a:fld>
            <a:endParaRPr lang="en-US"/>
          </a:p>
        </p:txBody>
      </p:sp>
    </p:spTree>
    <p:extLst>
      <p:ext uri="{BB962C8B-B14F-4D97-AF65-F5344CB8AC3E}">
        <p14:creationId xmlns:p14="http://schemas.microsoft.com/office/powerpoint/2010/main" val="1204636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5</a:t>
            </a:fld>
            <a:endParaRPr lang="en-US"/>
          </a:p>
        </p:txBody>
      </p:sp>
    </p:spTree>
    <p:extLst>
      <p:ext uri="{BB962C8B-B14F-4D97-AF65-F5344CB8AC3E}">
        <p14:creationId xmlns:p14="http://schemas.microsoft.com/office/powerpoint/2010/main" val="16190158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50</a:t>
            </a:fld>
            <a:endParaRPr lang="en-US"/>
          </a:p>
        </p:txBody>
      </p:sp>
    </p:spTree>
    <p:extLst>
      <p:ext uri="{BB962C8B-B14F-4D97-AF65-F5344CB8AC3E}">
        <p14:creationId xmlns:p14="http://schemas.microsoft.com/office/powerpoint/2010/main" val="14982725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panose="02020603050405020304" pitchFamily="18" charset="0"/>
              </a:rPr>
              <a:t>Also, keep in mind that just because there is a conflict of interest, doesn’t necessary mean that the activity cannot go forward. In many cases, we can put in place steps to mitigate against the conflict of interest. For example, if you have an uncle who has a restaurant that can provide food for a training.  Let us know about this relationship. It doesn’t mean that we can’t use your uncles restaurant. What we need to do is to obtain three quotations, it can include your uncle, and if your uncle is the most competitive, he may end up getting the business. But it cannot be you that collects the quotations and cannot be involved in any of the discussions. The trick is that we need to be informed about the potential conflict </a:t>
            </a:r>
            <a:r>
              <a:rPr lang="en-US" altLang="en-US" u="sng" dirty="0" smtClean="0">
                <a:latin typeface="Times" panose="02020603050405020304" pitchFamily="18" charset="0"/>
              </a:rPr>
              <a:t>before</a:t>
            </a:r>
            <a:r>
              <a:rPr lang="en-US" altLang="en-US" dirty="0" smtClean="0">
                <a:latin typeface="Times" panose="02020603050405020304" pitchFamily="18" charset="0"/>
              </a:rPr>
              <a:t> the activity takes place.</a:t>
            </a:r>
          </a:p>
          <a:p>
            <a:endParaRPr lang="en-US" dirty="0"/>
          </a:p>
        </p:txBody>
      </p:sp>
      <p:sp>
        <p:nvSpPr>
          <p:cNvPr id="4" name="Slide Number Placeholder 3"/>
          <p:cNvSpPr>
            <a:spLocks noGrp="1"/>
          </p:cNvSpPr>
          <p:nvPr>
            <p:ph type="sldNum" sz="quarter" idx="10"/>
          </p:nvPr>
        </p:nvSpPr>
        <p:spPr/>
        <p:txBody>
          <a:bodyPr/>
          <a:lstStyle/>
          <a:p>
            <a:fld id="{679F44E6-A831-4909-BC3C-5724F46C6B23}" type="slidenum">
              <a:rPr lang="en-US" smtClean="0"/>
              <a:t>51</a:t>
            </a:fld>
            <a:endParaRPr lang="en-US"/>
          </a:p>
        </p:txBody>
      </p:sp>
    </p:spTree>
    <p:extLst>
      <p:ext uri="{BB962C8B-B14F-4D97-AF65-F5344CB8AC3E}">
        <p14:creationId xmlns:p14="http://schemas.microsoft.com/office/powerpoint/2010/main" val="25098335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F44E6-A831-4909-BC3C-5724F46C6B23}" type="slidenum">
              <a:rPr lang="en-US" smtClean="0"/>
              <a:t>52</a:t>
            </a:fld>
            <a:endParaRPr lang="en-US"/>
          </a:p>
        </p:txBody>
      </p:sp>
    </p:spTree>
    <p:extLst>
      <p:ext uri="{BB962C8B-B14F-4D97-AF65-F5344CB8AC3E}">
        <p14:creationId xmlns:p14="http://schemas.microsoft.com/office/powerpoint/2010/main" val="39004305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53</a:t>
            </a:fld>
            <a:endParaRPr lang="en-US"/>
          </a:p>
        </p:txBody>
      </p:sp>
    </p:spTree>
    <p:extLst>
      <p:ext uri="{BB962C8B-B14F-4D97-AF65-F5344CB8AC3E}">
        <p14:creationId xmlns:p14="http://schemas.microsoft.com/office/powerpoint/2010/main" val="41970442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54</a:t>
            </a:fld>
            <a:endParaRPr lang="en-US"/>
          </a:p>
        </p:txBody>
      </p:sp>
    </p:spTree>
    <p:extLst>
      <p:ext uri="{BB962C8B-B14F-4D97-AF65-F5344CB8AC3E}">
        <p14:creationId xmlns:p14="http://schemas.microsoft.com/office/powerpoint/2010/main" val="6610480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55</a:t>
            </a:fld>
            <a:endParaRPr lang="en-US"/>
          </a:p>
        </p:txBody>
      </p:sp>
    </p:spTree>
    <p:extLst>
      <p:ext uri="{BB962C8B-B14F-4D97-AF65-F5344CB8AC3E}">
        <p14:creationId xmlns:p14="http://schemas.microsoft.com/office/powerpoint/2010/main" val="24784700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56</a:t>
            </a:fld>
            <a:endParaRPr lang="en-US"/>
          </a:p>
        </p:txBody>
      </p:sp>
    </p:spTree>
    <p:extLst>
      <p:ext uri="{BB962C8B-B14F-4D97-AF65-F5344CB8AC3E}">
        <p14:creationId xmlns:p14="http://schemas.microsoft.com/office/powerpoint/2010/main" val="4648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C9A4ED-CB1A-4D56-9735-7F047BD22454}" type="slidenum">
              <a:rPr lang="en-US" smtClean="0"/>
              <a:t>6</a:t>
            </a:fld>
            <a:endParaRPr lang="en-US"/>
          </a:p>
        </p:txBody>
      </p:sp>
    </p:spTree>
    <p:extLst>
      <p:ext uri="{BB962C8B-B14F-4D97-AF65-F5344CB8AC3E}">
        <p14:creationId xmlns:p14="http://schemas.microsoft.com/office/powerpoint/2010/main" val="2269024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7</a:t>
            </a:fld>
            <a:endParaRPr lang="en-US"/>
          </a:p>
        </p:txBody>
      </p:sp>
    </p:spTree>
    <p:extLst>
      <p:ext uri="{BB962C8B-B14F-4D97-AF65-F5344CB8AC3E}">
        <p14:creationId xmlns:p14="http://schemas.microsoft.com/office/powerpoint/2010/main" val="989201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9A4ED-CB1A-4D56-9735-7F047BD22454}" type="slidenum">
              <a:rPr lang="en-US" smtClean="0"/>
              <a:t>8</a:t>
            </a:fld>
            <a:endParaRPr lang="en-US"/>
          </a:p>
        </p:txBody>
      </p:sp>
    </p:spTree>
    <p:extLst>
      <p:ext uri="{BB962C8B-B14F-4D97-AF65-F5344CB8AC3E}">
        <p14:creationId xmlns:p14="http://schemas.microsoft.com/office/powerpoint/2010/main" val="112058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ym typeface="Wingdings" panose="05000000000000000000" pitchFamily="2" charset="2"/>
              </a:rPr>
              <a:t> We can ask: Has anyone heard of USAID? Worked</a:t>
            </a:r>
            <a:r>
              <a:rPr lang="en-US" baseline="0" dirty="0" smtClean="0">
                <a:sym typeface="Wingdings" panose="05000000000000000000" pitchFamily="2" charset="2"/>
              </a:rPr>
              <a:t> with USAID in any capacity? </a:t>
            </a:r>
            <a:r>
              <a:rPr lang="en-US" sz="1200" b="1" dirty="0" smtClean="0"/>
              <a:t>&lt;Show slide&gt;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info: The Agency operates in approximately 100 developing countries (the number varies from year to year), working closely with private voluntary organizations (PVOs), indigenous groups, universities, American businesses, international organizations, other governments, trade and professional associations, faith-based organizations, and other U.S. government agencies. Through contracts and grant agreements, USAID partners with more than 3,500 companies and over 300 U.S.-based PVOs. </a:t>
            </a:r>
            <a:endParaRPr lang="en-US" altLang="en-US" dirty="0" smtClean="0"/>
          </a:p>
        </p:txBody>
      </p:sp>
      <p:sp>
        <p:nvSpPr>
          <p:cNvPr id="4" name="Slide Number Placeholder 3"/>
          <p:cNvSpPr>
            <a:spLocks noGrp="1"/>
          </p:cNvSpPr>
          <p:nvPr>
            <p:ph type="sldNum" sz="quarter" idx="10"/>
          </p:nvPr>
        </p:nvSpPr>
        <p:spPr/>
        <p:txBody>
          <a:bodyPr/>
          <a:lstStyle/>
          <a:p>
            <a:fld id="{19C9A4ED-CB1A-4D56-9735-7F047BD22454}" type="slidenum">
              <a:rPr lang="en-US" smtClean="0"/>
              <a:t>9</a:t>
            </a:fld>
            <a:endParaRPr lang="en-US"/>
          </a:p>
        </p:txBody>
      </p:sp>
    </p:spTree>
    <p:extLst>
      <p:ext uri="{BB962C8B-B14F-4D97-AF65-F5344CB8AC3E}">
        <p14:creationId xmlns:p14="http://schemas.microsoft.com/office/powerpoint/2010/main" val="2417669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7F62B5-AFDD-42B5-9F15-708BB790A973}" type="datetime1">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AB15946-82FC-4004-AC23-9E487A42AE67}" type="slidenum">
              <a:rPr lang="en-US" smtClean="0"/>
              <a:t>‹#›</a:t>
            </a:fld>
            <a:endParaRPr lang="en-US"/>
          </a:p>
        </p:txBody>
      </p:sp>
    </p:spTree>
    <p:extLst>
      <p:ext uri="{BB962C8B-B14F-4D97-AF65-F5344CB8AC3E}">
        <p14:creationId xmlns:p14="http://schemas.microsoft.com/office/powerpoint/2010/main" val="46824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BEC60D-42FB-495E-918B-0D7CCF2FA44F}" type="datetime1">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AB15946-82FC-4004-AC23-9E487A42AE67}" type="slidenum">
              <a:rPr lang="en-US" smtClean="0"/>
              <a:t>‹#›</a:t>
            </a:fld>
            <a:endParaRPr lang="en-US"/>
          </a:p>
        </p:txBody>
      </p:sp>
    </p:spTree>
    <p:extLst>
      <p:ext uri="{BB962C8B-B14F-4D97-AF65-F5344CB8AC3E}">
        <p14:creationId xmlns:p14="http://schemas.microsoft.com/office/powerpoint/2010/main" val="31791696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BEC60D-42FB-495E-918B-0D7CCF2FA44F}" type="datetime1">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AB15946-82FC-4004-AC23-9E487A42AE6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488943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8BEC60D-42FB-495E-918B-0D7CCF2FA44F}" type="datetime1">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AB15946-82FC-4004-AC23-9E487A42AE67}" type="slidenum">
              <a:rPr lang="en-US" smtClean="0"/>
              <a:t>‹#›</a:t>
            </a:fld>
            <a:endParaRPr lang="en-US"/>
          </a:p>
        </p:txBody>
      </p:sp>
    </p:spTree>
    <p:extLst>
      <p:ext uri="{BB962C8B-B14F-4D97-AF65-F5344CB8AC3E}">
        <p14:creationId xmlns:p14="http://schemas.microsoft.com/office/powerpoint/2010/main" val="219383369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8BEC60D-42FB-495E-918B-0D7CCF2FA44F}" type="datetime1">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AB15946-82FC-4004-AC23-9E487A42AE6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98344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8BEC60D-42FB-495E-918B-0D7CCF2FA44F}" type="datetime1">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AB15946-82FC-4004-AC23-9E487A42AE67}" type="slidenum">
              <a:rPr lang="en-US" smtClean="0"/>
              <a:t>‹#›</a:t>
            </a:fld>
            <a:endParaRPr lang="en-US"/>
          </a:p>
        </p:txBody>
      </p:sp>
    </p:spTree>
    <p:extLst>
      <p:ext uri="{BB962C8B-B14F-4D97-AF65-F5344CB8AC3E}">
        <p14:creationId xmlns:p14="http://schemas.microsoft.com/office/powerpoint/2010/main" val="67515271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D70580-D2D4-4E6A-957C-85616AB38574}" type="datetime1">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AB15946-82FC-4004-AC23-9E487A42AE67}" type="slidenum">
              <a:rPr lang="en-US" smtClean="0"/>
              <a:t>‹#›</a:t>
            </a:fld>
            <a:endParaRPr lang="en-US"/>
          </a:p>
        </p:txBody>
      </p:sp>
    </p:spTree>
    <p:extLst>
      <p:ext uri="{BB962C8B-B14F-4D97-AF65-F5344CB8AC3E}">
        <p14:creationId xmlns:p14="http://schemas.microsoft.com/office/powerpoint/2010/main" val="1943100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BDC915-8F78-4BFF-98AD-5F0C029E897B}" type="datetime1">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AB15946-82FC-4004-AC23-9E487A42AE67}" type="slidenum">
              <a:rPr lang="en-US" smtClean="0"/>
              <a:t>‹#›</a:t>
            </a:fld>
            <a:endParaRPr lang="en-US"/>
          </a:p>
        </p:txBody>
      </p:sp>
    </p:spTree>
    <p:extLst>
      <p:ext uri="{BB962C8B-B14F-4D97-AF65-F5344CB8AC3E}">
        <p14:creationId xmlns:p14="http://schemas.microsoft.com/office/powerpoint/2010/main" val="27662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0E3B7B-2B5C-4DA7-BA91-B61188B4266E}" type="datetime1">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AB15946-82FC-4004-AC23-9E487A42AE67}" type="slidenum">
              <a:rPr lang="en-US" smtClean="0"/>
              <a:t>‹#›</a:t>
            </a:fld>
            <a:endParaRPr lang="en-US"/>
          </a:p>
        </p:txBody>
      </p:sp>
    </p:spTree>
    <p:extLst>
      <p:ext uri="{BB962C8B-B14F-4D97-AF65-F5344CB8AC3E}">
        <p14:creationId xmlns:p14="http://schemas.microsoft.com/office/powerpoint/2010/main" val="352329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637482-CA83-498A-A961-C8F9A206E391}" type="datetime1">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AB15946-82FC-4004-AC23-9E487A42AE67}" type="slidenum">
              <a:rPr lang="en-US" smtClean="0"/>
              <a:t>‹#›</a:t>
            </a:fld>
            <a:endParaRPr lang="en-US"/>
          </a:p>
        </p:txBody>
      </p:sp>
    </p:spTree>
    <p:extLst>
      <p:ext uri="{BB962C8B-B14F-4D97-AF65-F5344CB8AC3E}">
        <p14:creationId xmlns:p14="http://schemas.microsoft.com/office/powerpoint/2010/main" val="62514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C19E31-6AFD-4620-9E74-F89DDF7C9594}" type="datetime1">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AB15946-82FC-4004-AC23-9E487A42AE67}" type="slidenum">
              <a:rPr lang="en-US" smtClean="0"/>
              <a:t>‹#›</a:t>
            </a:fld>
            <a:endParaRPr lang="en-US"/>
          </a:p>
        </p:txBody>
      </p:sp>
    </p:spTree>
    <p:extLst>
      <p:ext uri="{BB962C8B-B14F-4D97-AF65-F5344CB8AC3E}">
        <p14:creationId xmlns:p14="http://schemas.microsoft.com/office/powerpoint/2010/main" val="259650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269FF3-807D-4C9B-95C6-2FA63A9A0838}" type="datetime1">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AB15946-82FC-4004-AC23-9E487A42AE67}" type="slidenum">
              <a:rPr lang="en-US" smtClean="0"/>
              <a:t>‹#›</a:t>
            </a:fld>
            <a:endParaRPr lang="en-US"/>
          </a:p>
        </p:txBody>
      </p:sp>
    </p:spTree>
    <p:extLst>
      <p:ext uri="{BB962C8B-B14F-4D97-AF65-F5344CB8AC3E}">
        <p14:creationId xmlns:p14="http://schemas.microsoft.com/office/powerpoint/2010/main" val="184745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492807-6C9F-4E97-BE1E-E746FBA1B4E3}" type="datetime1">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AB15946-82FC-4004-AC23-9E487A42AE67}" type="slidenum">
              <a:rPr lang="en-US" smtClean="0"/>
              <a:t>‹#›</a:t>
            </a:fld>
            <a:endParaRPr lang="en-US"/>
          </a:p>
        </p:txBody>
      </p:sp>
    </p:spTree>
    <p:extLst>
      <p:ext uri="{BB962C8B-B14F-4D97-AF65-F5344CB8AC3E}">
        <p14:creationId xmlns:p14="http://schemas.microsoft.com/office/powerpoint/2010/main" val="47562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06B5F-9260-4524-8B7A-53D03EA4870E}" type="datetime1">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AB15946-82FC-4004-AC23-9E487A42AE67}" type="slidenum">
              <a:rPr lang="en-US" smtClean="0"/>
              <a:t>‹#›</a:t>
            </a:fld>
            <a:endParaRPr lang="en-US"/>
          </a:p>
        </p:txBody>
      </p:sp>
    </p:spTree>
    <p:extLst>
      <p:ext uri="{BB962C8B-B14F-4D97-AF65-F5344CB8AC3E}">
        <p14:creationId xmlns:p14="http://schemas.microsoft.com/office/powerpoint/2010/main" val="220397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20A305-4B4D-4409-BF3D-23A7BE20814C}" type="datetime1">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AB15946-82FC-4004-AC23-9E487A42AE67}" type="slidenum">
              <a:rPr lang="en-US" smtClean="0"/>
              <a:t>‹#›</a:t>
            </a:fld>
            <a:endParaRPr lang="en-US"/>
          </a:p>
        </p:txBody>
      </p:sp>
    </p:spTree>
    <p:extLst>
      <p:ext uri="{BB962C8B-B14F-4D97-AF65-F5344CB8AC3E}">
        <p14:creationId xmlns:p14="http://schemas.microsoft.com/office/powerpoint/2010/main" val="172468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8D41D2-786B-42AC-9C69-6BDFEB02FAFB}" type="datetime1">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AB15946-82FC-4004-AC23-9E487A42AE67}" type="slidenum">
              <a:rPr lang="en-US" smtClean="0"/>
              <a:t>‹#›</a:t>
            </a:fld>
            <a:endParaRPr lang="en-US"/>
          </a:p>
        </p:txBody>
      </p:sp>
    </p:spTree>
    <p:extLst>
      <p:ext uri="{BB962C8B-B14F-4D97-AF65-F5344CB8AC3E}">
        <p14:creationId xmlns:p14="http://schemas.microsoft.com/office/powerpoint/2010/main" val="989772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8BEC60D-42FB-495E-918B-0D7CCF2FA44F}" type="datetime1">
              <a:rPr lang="en-US" smtClean="0"/>
              <a:t>8/25/2016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AB15946-82FC-4004-AC23-9E487A42AE67}" type="slidenum">
              <a:rPr lang="en-US" smtClean="0"/>
              <a:t>‹#›</a:t>
            </a:fld>
            <a:endParaRPr lang="en-US"/>
          </a:p>
        </p:txBody>
      </p:sp>
      <p:pic>
        <p:nvPicPr>
          <p:cNvPr id="36" name="Picture 3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64639" y="-135338"/>
            <a:ext cx="2313236" cy="899848"/>
          </a:xfrm>
          <a:prstGeom prst="rect">
            <a:avLst/>
          </a:prstGeom>
        </p:spPr>
      </p:pic>
      <p:pic>
        <p:nvPicPr>
          <p:cNvPr id="37" name="Picture 3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477875" y="55004"/>
            <a:ext cx="602348" cy="500854"/>
          </a:xfrm>
          <a:prstGeom prst="rect">
            <a:avLst/>
          </a:prstGeom>
        </p:spPr>
      </p:pic>
      <p:pic>
        <p:nvPicPr>
          <p:cNvPr id="38" name="Picture 3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9683626" y="55004"/>
            <a:ext cx="2362795" cy="290168"/>
          </a:xfrm>
          <a:prstGeom prst="rect">
            <a:avLst/>
          </a:prstGeom>
        </p:spPr>
      </p:pic>
      <p:pic>
        <p:nvPicPr>
          <p:cNvPr id="39" name="Picture 38"/>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39363" y="6386584"/>
            <a:ext cx="911086" cy="437322"/>
          </a:xfrm>
          <a:prstGeom prst="rect">
            <a:avLst/>
          </a:prstGeom>
        </p:spPr>
      </p:pic>
      <p:pic>
        <p:nvPicPr>
          <p:cNvPr id="40" name="Picture 39"/>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798080" y="6467901"/>
            <a:ext cx="333436" cy="341400"/>
          </a:xfrm>
          <a:prstGeom prst="rect">
            <a:avLst/>
          </a:prstGeom>
        </p:spPr>
      </p:pic>
      <p:pic>
        <p:nvPicPr>
          <p:cNvPr id="41" name="Picture 40"/>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179240" y="6322521"/>
            <a:ext cx="1115279" cy="645932"/>
          </a:xfrm>
          <a:prstGeom prst="rect">
            <a:avLst/>
          </a:prstGeom>
        </p:spPr>
      </p:pic>
      <p:pic>
        <p:nvPicPr>
          <p:cNvPr id="42" name="Picture 41"/>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332699" y="6529134"/>
            <a:ext cx="1198001" cy="214961"/>
          </a:xfrm>
          <a:prstGeom prst="rect">
            <a:avLst/>
          </a:prstGeom>
        </p:spPr>
      </p:pic>
    </p:spTree>
    <p:extLst>
      <p:ext uri="{BB962C8B-B14F-4D97-AF65-F5344CB8AC3E}">
        <p14:creationId xmlns:p14="http://schemas.microsoft.com/office/powerpoint/2010/main" val="26350386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8682" y="3661587"/>
            <a:ext cx="8915399" cy="1735905"/>
          </a:xfrm>
        </p:spPr>
        <p:txBody>
          <a:bodyPr>
            <a:normAutofit fontScale="90000"/>
          </a:bodyPr>
          <a:lstStyle/>
          <a:p>
            <a:r>
              <a:rPr lang="en-US" b="1" dirty="0" smtClean="0"/>
              <a:t>Introduction </a:t>
            </a:r>
            <a:r>
              <a:rPr lang="en-US" b="1" dirty="0" smtClean="0"/>
              <a:t>to </a:t>
            </a:r>
            <a:r>
              <a:rPr lang="en-US" b="1" dirty="0" smtClean="0"/>
              <a:t>USAID Grants</a:t>
            </a:r>
            <a:endParaRPr lang="en-US" b="1" dirty="0"/>
          </a:p>
        </p:txBody>
      </p:sp>
      <p:sp>
        <p:nvSpPr>
          <p:cNvPr id="3" name="Subtitle 2"/>
          <p:cNvSpPr>
            <a:spLocks noGrp="1"/>
          </p:cNvSpPr>
          <p:nvPr>
            <p:ph type="subTitle" idx="1"/>
          </p:nvPr>
        </p:nvSpPr>
        <p:spPr>
          <a:xfrm>
            <a:off x="2528682" y="5120878"/>
            <a:ext cx="8915399" cy="1126283"/>
          </a:xfrm>
        </p:spPr>
        <p:txBody>
          <a:bodyPr>
            <a:normAutofit lnSpcReduction="10000"/>
          </a:bodyPr>
          <a:lstStyle/>
          <a:p>
            <a:endParaRPr lang="en-US" dirty="0" smtClean="0"/>
          </a:p>
          <a:p>
            <a:r>
              <a:rPr lang="en-US" i="1" dirty="0" smtClean="0"/>
              <a:t>Facilitated by: Sheena Agarwal and Hamid Mehmood</a:t>
            </a:r>
            <a:endParaRPr lang="en-US" i="1" dirty="0"/>
          </a:p>
          <a:p>
            <a:r>
              <a:rPr lang="en-US" i="1" dirty="0" smtClean="0"/>
              <a:t>August 26, 2016</a:t>
            </a:r>
            <a:endParaRPr lang="en-US" i="1" dirty="0"/>
          </a:p>
        </p:txBody>
      </p:sp>
      <p:sp>
        <p:nvSpPr>
          <p:cNvPr id="5" name="Slide Number Placeholder 4"/>
          <p:cNvSpPr>
            <a:spLocks noGrp="1"/>
          </p:cNvSpPr>
          <p:nvPr>
            <p:ph type="sldNum" sz="quarter" idx="12"/>
          </p:nvPr>
        </p:nvSpPr>
        <p:spPr/>
        <p:txBody>
          <a:bodyPr/>
          <a:lstStyle/>
          <a:p>
            <a:fld id="{AAB15946-82FC-4004-AC23-9E487A42AE67}" type="slidenum">
              <a:rPr lang="en-US" smtClean="0"/>
              <a:t>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942" y="969809"/>
            <a:ext cx="6109734" cy="2667043"/>
          </a:xfrm>
          <a:prstGeom prst="rect">
            <a:avLst/>
          </a:prstGeom>
        </p:spPr>
      </p:pic>
    </p:spTree>
    <p:extLst>
      <p:ext uri="{BB962C8B-B14F-4D97-AF65-F5344CB8AC3E}">
        <p14:creationId xmlns:p14="http://schemas.microsoft.com/office/powerpoint/2010/main" val="2852828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12192001" cy="6858000"/>
          </a:xfrm>
          <a:prstGeom prst="rect">
            <a:avLst/>
          </a:prstGeom>
        </p:spPr>
      </p:pic>
      <p:sp>
        <p:nvSpPr>
          <p:cNvPr id="2" name="Title 1"/>
          <p:cNvSpPr>
            <a:spLocks noGrp="1"/>
          </p:cNvSpPr>
          <p:nvPr>
            <p:ph type="title"/>
          </p:nvPr>
        </p:nvSpPr>
        <p:spPr>
          <a:xfrm>
            <a:off x="5669613" y="5771978"/>
            <a:ext cx="5779280" cy="1280890"/>
          </a:xfrm>
        </p:spPr>
        <p:txBody>
          <a:bodyPr>
            <a:normAutofit/>
          </a:bodyPr>
          <a:lstStyle/>
          <a:p>
            <a:r>
              <a:rPr lang="en-US" dirty="0" smtClean="0"/>
              <a:t>Where does USAID work?</a:t>
            </a:r>
            <a:endParaRPr lang="en-US" dirty="0"/>
          </a:p>
        </p:txBody>
      </p:sp>
      <p:sp>
        <p:nvSpPr>
          <p:cNvPr id="7" name="Slide Number Placeholder 6"/>
          <p:cNvSpPr>
            <a:spLocks noGrp="1"/>
          </p:cNvSpPr>
          <p:nvPr>
            <p:ph type="sldNum" sz="quarter" idx="12"/>
          </p:nvPr>
        </p:nvSpPr>
        <p:spPr/>
        <p:txBody>
          <a:bodyPr/>
          <a:lstStyle/>
          <a:p>
            <a:fld id="{AAB15946-82FC-4004-AC23-9E487A42AE67}" type="slidenum">
              <a:rPr lang="en-US" smtClean="0"/>
              <a:t>10</a:t>
            </a:fld>
            <a:endParaRPr lang="en-US"/>
          </a:p>
        </p:txBody>
      </p:sp>
    </p:spTree>
    <p:extLst>
      <p:ext uri="{BB962C8B-B14F-4D97-AF65-F5344CB8AC3E}">
        <p14:creationId xmlns:p14="http://schemas.microsoft.com/office/powerpoint/2010/main" val="645610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USAID grant?</a:t>
            </a:r>
            <a:endParaRPr lang="en-US" b="1" dirty="0"/>
          </a:p>
        </p:txBody>
      </p:sp>
      <p:sp>
        <p:nvSpPr>
          <p:cNvPr id="3" name="Content Placeholder 2"/>
          <p:cNvSpPr>
            <a:spLocks noGrp="1"/>
          </p:cNvSpPr>
          <p:nvPr>
            <p:ph idx="1"/>
          </p:nvPr>
        </p:nvSpPr>
        <p:spPr/>
        <p:txBody>
          <a:bodyPr/>
          <a:lstStyle/>
          <a:p>
            <a:pPr algn="ctr">
              <a:buNone/>
            </a:pPr>
            <a:r>
              <a:rPr lang="en-US" altLang="en-US" b="1" dirty="0" smtClean="0"/>
              <a:t>Grants are financial </a:t>
            </a:r>
            <a:r>
              <a:rPr lang="en-US" altLang="en-US" b="1" u="sng" dirty="0" smtClean="0"/>
              <a:t>assistance</a:t>
            </a:r>
            <a:r>
              <a:rPr lang="en-US" altLang="en-US" b="1" dirty="0" smtClean="0"/>
              <a:t> providing support or stimulation to accomplish a public (project) purpose, consistent with grantee’s mandate</a:t>
            </a:r>
          </a:p>
          <a:p>
            <a:pPr algn="ctr">
              <a:buNone/>
            </a:pPr>
            <a:endParaRPr lang="en-US" altLang="en-US" b="1" dirty="0" smtClean="0"/>
          </a:p>
          <a:p>
            <a:pPr>
              <a:buNone/>
            </a:pPr>
            <a:r>
              <a:rPr lang="en-US" altLang="en-US" sz="2400" dirty="0" smtClean="0"/>
              <a:t>Distinguishing Features:</a:t>
            </a:r>
          </a:p>
          <a:p>
            <a:pPr lvl="1"/>
            <a:r>
              <a:rPr lang="en-US" altLang="en-US" dirty="0" smtClean="0"/>
              <a:t>Governed by specific set of regulations</a:t>
            </a:r>
          </a:p>
          <a:p>
            <a:pPr lvl="1"/>
            <a:r>
              <a:rPr lang="en-US" altLang="en-US" dirty="0" smtClean="0"/>
              <a:t>Relationship is one of sponsorship</a:t>
            </a:r>
          </a:p>
          <a:p>
            <a:pPr lvl="1"/>
            <a:r>
              <a:rPr lang="en-US" altLang="en-US" dirty="0" smtClean="0"/>
              <a:t>Should be performance-based </a:t>
            </a:r>
          </a:p>
          <a:p>
            <a:pPr lvl="1"/>
            <a:r>
              <a:rPr lang="en-US" altLang="en-US" dirty="0" smtClean="0"/>
              <a:t>Often entails capacity building</a:t>
            </a:r>
          </a:p>
        </p:txBody>
      </p:sp>
      <p:sp>
        <p:nvSpPr>
          <p:cNvPr id="6" name="Slide Number Placeholder 5"/>
          <p:cNvSpPr>
            <a:spLocks noGrp="1"/>
          </p:cNvSpPr>
          <p:nvPr>
            <p:ph type="sldNum" sz="quarter" idx="12"/>
          </p:nvPr>
        </p:nvSpPr>
        <p:spPr/>
        <p:txBody>
          <a:bodyPr/>
          <a:lstStyle/>
          <a:p>
            <a:fld id="{AAB15946-82FC-4004-AC23-9E487A42AE67}" type="slidenum">
              <a:rPr lang="en-US" smtClean="0"/>
              <a:t>11</a:t>
            </a:fld>
            <a:endParaRPr lang="en-US"/>
          </a:p>
        </p:txBody>
      </p:sp>
    </p:spTree>
    <p:extLst>
      <p:ext uri="{BB962C8B-B14F-4D97-AF65-F5344CB8AC3E}">
        <p14:creationId xmlns:p14="http://schemas.microsoft.com/office/powerpoint/2010/main" val="1555708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Types of Assistance</a:t>
            </a:r>
            <a:endParaRPr lang="en-US" b="1" dirty="0"/>
          </a:p>
        </p:txBody>
      </p:sp>
      <p:sp>
        <p:nvSpPr>
          <p:cNvPr id="8" name="Content Placeholder 7"/>
          <p:cNvSpPr>
            <a:spLocks noGrp="1"/>
          </p:cNvSpPr>
          <p:nvPr>
            <p:ph idx="1"/>
          </p:nvPr>
        </p:nvSpPr>
        <p:spPr>
          <a:xfrm>
            <a:off x="838200" y="1690688"/>
            <a:ext cx="10515600" cy="4351338"/>
          </a:xfrm>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altLang="en-US" b="1" dirty="0"/>
              <a:t>Difference between a Direct Grant and Grant Under Contract (GUC</a:t>
            </a:r>
            <a:r>
              <a:rPr lang="en-US" altLang="en-US" b="1" dirty="0" smtClean="0"/>
              <a:t>)</a:t>
            </a:r>
          </a:p>
          <a:p>
            <a:pPr lvl="1"/>
            <a:r>
              <a:rPr lang="en-US" altLang="en-US" dirty="0">
                <a:ea typeface="ＭＳ Ｐゴシック" panose="020B0600070205080204" pitchFamily="34" charset="-128"/>
              </a:rPr>
              <a:t>Main difference is a cooperative agreement may have substantial involvement on the  part of </a:t>
            </a:r>
            <a:r>
              <a:rPr lang="en-US" altLang="en-US" dirty="0" smtClean="0">
                <a:ea typeface="ＭＳ Ｐゴシック" panose="020B0600070205080204" pitchFamily="34" charset="-128"/>
              </a:rPr>
              <a:t>USAID (ex. Approvals)</a:t>
            </a:r>
            <a:endParaRPr lang="en-US" altLang="en-US" dirty="0">
              <a:ea typeface="ＭＳ Ｐゴシック" panose="020B0600070205080204" pitchFamily="34" charset="-128"/>
            </a:endParaRPr>
          </a:p>
          <a:p>
            <a:pPr lvl="1"/>
            <a:endParaRPr lang="en-US" dirty="0"/>
          </a:p>
          <a:p>
            <a:pPr marL="0" indent="0">
              <a:buNone/>
            </a:pPr>
            <a:endParaRPr lang="en-US" dirty="0"/>
          </a:p>
        </p:txBody>
      </p:sp>
      <p:sp>
        <p:nvSpPr>
          <p:cNvPr id="9" name="Slide Number Placeholder 8"/>
          <p:cNvSpPr>
            <a:spLocks noGrp="1"/>
          </p:cNvSpPr>
          <p:nvPr>
            <p:ph type="sldNum" sz="quarter" idx="12"/>
          </p:nvPr>
        </p:nvSpPr>
        <p:spPr/>
        <p:txBody>
          <a:bodyPr/>
          <a:lstStyle/>
          <a:p>
            <a:fld id="{AAB15946-82FC-4004-AC23-9E487A42AE67}" type="slidenum">
              <a:rPr lang="en-US" smtClean="0"/>
              <a:t>12</a:t>
            </a:fld>
            <a:endParaRPr lang="en-US"/>
          </a:p>
        </p:txBody>
      </p:sp>
      <p:sp>
        <p:nvSpPr>
          <p:cNvPr id="4" name="Rectangle 3"/>
          <p:cNvSpPr/>
          <p:nvPr/>
        </p:nvSpPr>
        <p:spPr>
          <a:xfrm>
            <a:off x="838200" y="1790934"/>
            <a:ext cx="2983043" cy="187377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solidFill>
              </a:rPr>
              <a:t>Grants</a:t>
            </a:r>
            <a:endParaRPr lang="en-US" sz="4400" dirty="0">
              <a:solidFill>
                <a:schemeClr val="bg1"/>
              </a:solidFill>
            </a:endParaRPr>
          </a:p>
        </p:txBody>
      </p:sp>
      <p:sp>
        <p:nvSpPr>
          <p:cNvPr id="5" name="Rectangle 4"/>
          <p:cNvSpPr/>
          <p:nvPr/>
        </p:nvSpPr>
        <p:spPr>
          <a:xfrm>
            <a:off x="4795739" y="1790934"/>
            <a:ext cx="3069133" cy="187377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Cooperative Agreements</a:t>
            </a:r>
            <a:endParaRPr lang="en-US" sz="3600" dirty="0">
              <a:solidFill>
                <a:schemeClr val="bg1"/>
              </a:solidFill>
            </a:endParaRPr>
          </a:p>
        </p:txBody>
      </p:sp>
      <p:sp>
        <p:nvSpPr>
          <p:cNvPr id="6" name="Rectangle 5"/>
          <p:cNvSpPr/>
          <p:nvPr/>
        </p:nvSpPr>
        <p:spPr>
          <a:xfrm>
            <a:off x="8839368" y="1790934"/>
            <a:ext cx="2983043" cy="187377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Contracts</a:t>
            </a:r>
            <a:endParaRPr lang="en-US" sz="4000" dirty="0"/>
          </a:p>
        </p:txBody>
      </p:sp>
    </p:spTree>
    <p:extLst>
      <p:ext uri="{BB962C8B-B14F-4D97-AF65-F5344CB8AC3E}">
        <p14:creationId xmlns:p14="http://schemas.microsoft.com/office/powerpoint/2010/main" val="283850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hangingPunct="1"/>
            <a:r>
              <a:rPr lang="en-US" altLang="en-US" b="1" dirty="0" smtClean="0">
                <a:ea typeface="ＭＳ Ｐゴシック" panose="020B0600070205080204" pitchFamily="34" charset="-128"/>
              </a:rPr>
              <a:t>Grant Types</a:t>
            </a:r>
          </a:p>
        </p:txBody>
      </p:sp>
      <p:sp>
        <p:nvSpPr>
          <p:cNvPr id="6" name="Slide Number Placeholder 5"/>
          <p:cNvSpPr>
            <a:spLocks noGrp="1"/>
          </p:cNvSpPr>
          <p:nvPr>
            <p:ph type="sldNum" sz="quarter" idx="12"/>
          </p:nvPr>
        </p:nvSpPr>
        <p:spPr/>
        <p:txBody>
          <a:bodyPr/>
          <a:lstStyle/>
          <a:p>
            <a:fld id="{AAB15946-82FC-4004-AC23-9E487A42AE67}" type="slidenum">
              <a:rPr lang="en-US" smtClean="0"/>
              <a:t>13</a:t>
            </a:fld>
            <a:endParaRPr lang="en-US"/>
          </a:p>
        </p:txBody>
      </p:sp>
      <p:grpSp>
        <p:nvGrpSpPr>
          <p:cNvPr id="8" name="Group 7"/>
          <p:cNvGrpSpPr/>
          <p:nvPr/>
        </p:nvGrpSpPr>
        <p:grpSpPr>
          <a:xfrm>
            <a:off x="1483702" y="3033656"/>
            <a:ext cx="2720286" cy="1355463"/>
            <a:chOff x="3814" y="297354"/>
            <a:chExt cx="2293401" cy="489600"/>
          </a:xfrm>
          <a:scene3d>
            <a:camera prst="orthographicFront"/>
            <a:lightRig rig="flat" dir="t"/>
          </a:scene3d>
        </p:grpSpPr>
        <p:sp>
          <p:nvSpPr>
            <p:cNvPr id="21" name="Rectangle 20"/>
            <p:cNvSpPr/>
            <p:nvPr/>
          </p:nvSpPr>
          <p:spPr>
            <a:xfrm>
              <a:off x="3814" y="297354"/>
              <a:ext cx="2293401" cy="489600"/>
            </a:xfrm>
            <a:prstGeom prst="rect">
              <a:avLst/>
            </a:prstGeom>
            <a:sp3d prstMaterial="plastic">
              <a:bevelT w="120900" h="88900"/>
              <a:bevelB w="88900" h="31750" prst="angle"/>
            </a:sp3d>
          </p:spPr>
          <p:style>
            <a:lnRef idx="1">
              <a:schemeClr val="accent4">
                <a:shade val="50000"/>
                <a:hueOff val="0"/>
                <a:satOff val="0"/>
                <a:lumOff val="0"/>
                <a:alphaOff val="0"/>
              </a:schemeClr>
            </a:lnRef>
            <a:fillRef idx="3">
              <a:schemeClr val="accent4">
                <a:shade val="50000"/>
                <a:hueOff val="0"/>
                <a:satOff val="0"/>
                <a:lumOff val="0"/>
                <a:alphaOff val="0"/>
              </a:schemeClr>
            </a:fillRef>
            <a:effectRef idx="2">
              <a:schemeClr val="accent4">
                <a:shade val="50000"/>
                <a:hueOff val="0"/>
                <a:satOff val="0"/>
                <a:lumOff val="0"/>
                <a:alphaOff val="0"/>
              </a:schemeClr>
            </a:effectRef>
            <a:fontRef idx="minor">
              <a:schemeClr val="lt1"/>
            </a:fontRef>
          </p:style>
        </p:sp>
        <p:sp>
          <p:nvSpPr>
            <p:cNvPr id="22" name="TextBox 21"/>
            <p:cNvSpPr txBox="1"/>
            <p:nvPr/>
          </p:nvSpPr>
          <p:spPr>
            <a:xfrm>
              <a:off x="3814" y="297354"/>
              <a:ext cx="2293401" cy="4896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kumimoji="0" lang="en-US" sz="2400" b="0" i="0" u="none" strike="noStrike" kern="1200" cap="none" spc="0" normalizeH="0" baseline="0" noProof="0" dirty="0" smtClean="0">
                  <a:ln>
                    <a:noFill/>
                  </a:ln>
                  <a:solidFill>
                    <a:srgbClr val="FFFFFF"/>
                  </a:solidFill>
                  <a:effectLst/>
                  <a:uLnTx/>
                  <a:uFillTx/>
                  <a:latin typeface="+mj-lt"/>
                </a:rPr>
                <a:t>Simplified</a:t>
              </a:r>
              <a:endParaRPr lang="en-US" sz="2400" kern="1200" dirty="0">
                <a:latin typeface="+mj-lt"/>
              </a:endParaRPr>
            </a:p>
          </p:txBody>
        </p:sp>
      </p:grpSp>
      <p:grpSp>
        <p:nvGrpSpPr>
          <p:cNvPr id="9" name="Group 8"/>
          <p:cNvGrpSpPr/>
          <p:nvPr/>
        </p:nvGrpSpPr>
        <p:grpSpPr>
          <a:xfrm>
            <a:off x="4098179" y="3033656"/>
            <a:ext cx="2720286" cy="1355463"/>
            <a:chOff x="2618291" y="297354"/>
            <a:chExt cx="2293401" cy="489600"/>
          </a:xfrm>
          <a:scene3d>
            <a:camera prst="orthographicFront"/>
            <a:lightRig rig="flat" dir="t"/>
          </a:scene3d>
        </p:grpSpPr>
        <p:sp>
          <p:nvSpPr>
            <p:cNvPr id="19" name="Rectangle 18"/>
            <p:cNvSpPr/>
            <p:nvPr/>
          </p:nvSpPr>
          <p:spPr>
            <a:xfrm>
              <a:off x="2618291" y="297354"/>
              <a:ext cx="2293401" cy="489600"/>
            </a:xfrm>
            <a:prstGeom prst="rect">
              <a:avLst/>
            </a:prstGeom>
            <a:sp3d prstMaterial="plastic">
              <a:bevelT w="120900" h="88900"/>
              <a:bevelB w="88900" h="31750" prst="angle"/>
            </a:sp3d>
          </p:spPr>
          <p:style>
            <a:lnRef idx="1">
              <a:schemeClr val="accent4">
                <a:shade val="50000"/>
                <a:hueOff val="105005"/>
                <a:satOff val="-6791"/>
                <a:lumOff val="22757"/>
                <a:alphaOff val="0"/>
              </a:schemeClr>
            </a:lnRef>
            <a:fillRef idx="3">
              <a:schemeClr val="accent4">
                <a:shade val="50000"/>
                <a:hueOff val="105005"/>
                <a:satOff val="-6791"/>
                <a:lumOff val="22757"/>
                <a:alphaOff val="0"/>
              </a:schemeClr>
            </a:fillRef>
            <a:effectRef idx="2">
              <a:schemeClr val="accent4">
                <a:shade val="50000"/>
                <a:hueOff val="105005"/>
                <a:satOff val="-6791"/>
                <a:lumOff val="22757"/>
                <a:alphaOff val="0"/>
              </a:schemeClr>
            </a:effectRef>
            <a:fontRef idx="minor">
              <a:schemeClr val="lt1"/>
            </a:fontRef>
          </p:style>
        </p:sp>
        <p:sp>
          <p:nvSpPr>
            <p:cNvPr id="20" name="TextBox 19"/>
            <p:cNvSpPr txBox="1"/>
            <p:nvPr/>
          </p:nvSpPr>
          <p:spPr>
            <a:xfrm>
              <a:off x="2618291" y="297354"/>
              <a:ext cx="2293401" cy="4896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2400" kern="1200" dirty="0" smtClean="0"/>
                <a:t>Fixed Award Amount</a:t>
              </a:r>
              <a:endParaRPr lang="en-US" sz="2400" kern="1200" dirty="0"/>
            </a:p>
          </p:txBody>
        </p:sp>
      </p:grpSp>
      <p:grpSp>
        <p:nvGrpSpPr>
          <p:cNvPr id="10" name="Group 9"/>
          <p:cNvGrpSpPr/>
          <p:nvPr/>
        </p:nvGrpSpPr>
        <p:grpSpPr>
          <a:xfrm>
            <a:off x="6712656" y="3033656"/>
            <a:ext cx="2720286" cy="1355463"/>
            <a:chOff x="5232768" y="297354"/>
            <a:chExt cx="2293401" cy="489600"/>
          </a:xfrm>
          <a:scene3d>
            <a:camera prst="orthographicFront"/>
            <a:lightRig rig="flat" dir="t"/>
          </a:scene3d>
        </p:grpSpPr>
        <p:sp>
          <p:nvSpPr>
            <p:cNvPr id="14" name="Rectangle 13"/>
            <p:cNvSpPr/>
            <p:nvPr/>
          </p:nvSpPr>
          <p:spPr>
            <a:xfrm>
              <a:off x="5232768" y="297354"/>
              <a:ext cx="2293401" cy="489600"/>
            </a:xfrm>
            <a:prstGeom prst="rect">
              <a:avLst/>
            </a:prstGeom>
            <a:sp3d prstMaterial="plastic">
              <a:bevelT w="120900" h="88900"/>
              <a:bevelB w="88900" h="31750" prst="angle"/>
            </a:sp3d>
          </p:spPr>
          <p:style>
            <a:lnRef idx="1">
              <a:schemeClr val="accent4">
                <a:shade val="50000"/>
                <a:hueOff val="210010"/>
                <a:satOff val="-13582"/>
                <a:lumOff val="45514"/>
                <a:alphaOff val="0"/>
              </a:schemeClr>
            </a:lnRef>
            <a:fillRef idx="3">
              <a:schemeClr val="accent4">
                <a:shade val="50000"/>
                <a:hueOff val="210010"/>
                <a:satOff val="-13582"/>
                <a:lumOff val="45514"/>
                <a:alphaOff val="0"/>
              </a:schemeClr>
            </a:fillRef>
            <a:effectRef idx="2">
              <a:schemeClr val="accent4">
                <a:shade val="50000"/>
                <a:hueOff val="210010"/>
                <a:satOff val="-13582"/>
                <a:lumOff val="45514"/>
                <a:alphaOff val="0"/>
              </a:schemeClr>
            </a:effectRef>
            <a:fontRef idx="minor">
              <a:schemeClr val="lt1"/>
            </a:fontRef>
          </p:style>
        </p:sp>
        <p:sp>
          <p:nvSpPr>
            <p:cNvPr id="18" name="TextBox 17"/>
            <p:cNvSpPr txBox="1"/>
            <p:nvPr/>
          </p:nvSpPr>
          <p:spPr>
            <a:xfrm>
              <a:off x="5232768" y="297354"/>
              <a:ext cx="2293401" cy="4896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2400" kern="1200" dirty="0" smtClean="0">
                  <a:solidFill>
                    <a:schemeClr val="bg2">
                      <a:lumMod val="25000"/>
                    </a:schemeClr>
                  </a:solidFill>
                </a:rPr>
                <a:t>Standard</a:t>
              </a:r>
              <a:endParaRPr lang="en-US" sz="2400" kern="1200" dirty="0">
                <a:solidFill>
                  <a:schemeClr val="bg2">
                    <a:lumMod val="25000"/>
                  </a:schemeClr>
                </a:solidFill>
              </a:endParaRPr>
            </a:p>
          </p:txBody>
        </p:sp>
      </p:grpSp>
      <p:grpSp>
        <p:nvGrpSpPr>
          <p:cNvPr id="11" name="Group 10"/>
          <p:cNvGrpSpPr/>
          <p:nvPr/>
        </p:nvGrpSpPr>
        <p:grpSpPr>
          <a:xfrm>
            <a:off x="9327133" y="3033656"/>
            <a:ext cx="2720286" cy="1355463"/>
            <a:chOff x="7847245" y="297354"/>
            <a:chExt cx="2293401" cy="489600"/>
          </a:xfrm>
          <a:scene3d>
            <a:camera prst="orthographicFront"/>
            <a:lightRig rig="flat" dir="t"/>
          </a:scene3d>
        </p:grpSpPr>
        <p:sp>
          <p:nvSpPr>
            <p:cNvPr id="12" name="Rectangle 11"/>
            <p:cNvSpPr/>
            <p:nvPr/>
          </p:nvSpPr>
          <p:spPr>
            <a:xfrm>
              <a:off x="7847245" y="297354"/>
              <a:ext cx="2293401" cy="489600"/>
            </a:xfrm>
            <a:prstGeom prst="rect">
              <a:avLst/>
            </a:prstGeom>
            <a:sp3d prstMaterial="plastic">
              <a:bevelT w="120900" h="88900"/>
              <a:bevelB w="88900" h="31750" prst="angle"/>
            </a:sp3d>
          </p:spPr>
          <p:style>
            <a:lnRef idx="1">
              <a:schemeClr val="accent4">
                <a:shade val="50000"/>
                <a:hueOff val="105005"/>
                <a:satOff val="-6791"/>
                <a:lumOff val="22757"/>
                <a:alphaOff val="0"/>
              </a:schemeClr>
            </a:lnRef>
            <a:fillRef idx="3">
              <a:schemeClr val="accent4">
                <a:shade val="50000"/>
                <a:hueOff val="105005"/>
                <a:satOff val="-6791"/>
                <a:lumOff val="22757"/>
                <a:alphaOff val="0"/>
              </a:schemeClr>
            </a:fillRef>
            <a:effectRef idx="2">
              <a:schemeClr val="accent4">
                <a:shade val="50000"/>
                <a:hueOff val="105005"/>
                <a:satOff val="-6791"/>
                <a:lumOff val="22757"/>
                <a:alphaOff val="0"/>
              </a:schemeClr>
            </a:effectRef>
            <a:fontRef idx="minor">
              <a:schemeClr val="lt1"/>
            </a:fontRef>
          </p:style>
        </p:sp>
        <p:sp>
          <p:nvSpPr>
            <p:cNvPr id="13" name="TextBox 12"/>
            <p:cNvSpPr txBox="1"/>
            <p:nvPr/>
          </p:nvSpPr>
          <p:spPr>
            <a:xfrm>
              <a:off x="7847245" y="297354"/>
              <a:ext cx="2293401" cy="4896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kumimoji="0" lang="en-US" sz="2400" b="0" i="0" u="none" strike="noStrike" kern="1200" cap="none" spc="0" normalizeH="0" baseline="0" noProof="0" dirty="0" smtClean="0">
                  <a:ln>
                    <a:noFill/>
                  </a:ln>
                  <a:solidFill>
                    <a:srgbClr val="000000"/>
                  </a:solidFill>
                  <a:effectLst/>
                  <a:uLnTx/>
                  <a:uFillTx/>
                  <a:latin typeface="+mj-lt"/>
                  <a:ea typeface="+mn-ea"/>
                  <a:cs typeface="+mn-cs"/>
                </a:rPr>
                <a:t>In-Kind</a:t>
              </a:r>
              <a:endParaRPr kumimoji="0" lang="en-US" sz="2400" b="0" i="0" u="none" strike="noStrike" kern="1200" cap="none" spc="0" normalizeH="0" baseline="0" noProof="0" dirty="0">
                <a:ln>
                  <a:noFill/>
                </a:ln>
                <a:solidFill>
                  <a:srgbClr val="000000"/>
                </a:solidFill>
                <a:effectLst/>
                <a:uLnTx/>
                <a:uFillTx/>
                <a:latin typeface="+mj-lt"/>
                <a:ea typeface="+mn-ea"/>
                <a:cs typeface="+mn-cs"/>
              </a:endParaRPr>
            </a:p>
          </p:txBody>
        </p:sp>
      </p:grpSp>
    </p:spTree>
    <p:extLst>
      <p:ext uri="{BB962C8B-B14F-4D97-AF65-F5344CB8AC3E}">
        <p14:creationId xmlns:p14="http://schemas.microsoft.com/office/powerpoint/2010/main" val="2175071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hangingPunct="1"/>
            <a:r>
              <a:rPr lang="en-US" altLang="en-US" b="1" dirty="0" smtClean="0">
                <a:ea typeface="ＭＳ Ｐゴシック" panose="020B0600070205080204" pitchFamily="34" charset="-128"/>
              </a:rPr>
              <a:t>Grant Types</a:t>
            </a:r>
          </a:p>
        </p:txBody>
      </p:sp>
      <p:sp>
        <p:nvSpPr>
          <p:cNvPr id="16" name="Slide Number Placeholder 15"/>
          <p:cNvSpPr>
            <a:spLocks noGrp="1"/>
          </p:cNvSpPr>
          <p:nvPr>
            <p:ph type="sldNum" sz="quarter" idx="12"/>
          </p:nvPr>
        </p:nvSpPr>
        <p:spPr/>
        <p:txBody>
          <a:bodyPr/>
          <a:lstStyle/>
          <a:p>
            <a:fld id="{AAB15946-82FC-4004-AC23-9E487A42AE67}" type="slidenum">
              <a:rPr lang="en-US" smtClean="0"/>
              <a:t>14</a:t>
            </a:fld>
            <a:endParaRPr lang="en-US"/>
          </a:p>
        </p:txBody>
      </p:sp>
      <p:graphicFrame>
        <p:nvGraphicFramePr>
          <p:cNvPr id="2" name="Diagram 1"/>
          <p:cNvGraphicFramePr/>
          <p:nvPr>
            <p:extLst>
              <p:ext uri="{D42A27DB-BD31-4B8C-83A1-F6EECF244321}">
                <p14:modId xmlns:p14="http://schemas.microsoft.com/office/powerpoint/2010/main" val="1265390875"/>
              </p:ext>
            </p:extLst>
          </p:nvPr>
        </p:nvGraphicFramePr>
        <p:xfrm>
          <a:off x="1667435" y="1463040"/>
          <a:ext cx="10144461" cy="5152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2629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a typeface="ＭＳ Ｐゴシック" panose="020B0600070205080204" pitchFamily="34" charset="-128"/>
              </a:rPr>
              <a:t>Different types of payment methods</a:t>
            </a:r>
          </a:p>
        </p:txBody>
      </p:sp>
      <p:sp>
        <p:nvSpPr>
          <p:cNvPr id="4" name="Slide Number Placeholder 3"/>
          <p:cNvSpPr>
            <a:spLocks noGrp="1"/>
          </p:cNvSpPr>
          <p:nvPr>
            <p:ph type="sldNum" sz="quarter" idx="12"/>
          </p:nvPr>
        </p:nvSpPr>
        <p:spPr/>
        <p:txBody>
          <a:bodyPr/>
          <a:lstStyle/>
          <a:p>
            <a:fld id="{AAB15946-82FC-4004-AC23-9E487A42AE67}" type="slidenum">
              <a:rPr lang="en-US" smtClean="0"/>
              <a:t>15</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7023892"/>
              </p:ext>
            </p:extLst>
          </p:nvPr>
        </p:nvGraphicFramePr>
        <p:xfrm>
          <a:off x="2022438" y="1678193"/>
          <a:ext cx="9482175" cy="4233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8340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Requirements</a:t>
            </a:r>
            <a:endParaRPr lang="en-US" dirty="0"/>
          </a:p>
        </p:txBody>
      </p:sp>
      <p:sp>
        <p:nvSpPr>
          <p:cNvPr id="3" name="Content Placeholder 2"/>
          <p:cNvSpPr>
            <a:spLocks noGrp="1"/>
          </p:cNvSpPr>
          <p:nvPr>
            <p:ph idx="1"/>
          </p:nvPr>
        </p:nvSpPr>
        <p:spPr/>
        <p:txBody>
          <a:bodyPr>
            <a:noAutofit/>
          </a:bodyPr>
          <a:lstStyle/>
          <a:p>
            <a:r>
              <a:rPr lang="en-US" sz="2300" dirty="0"/>
              <a:t>Applicants must be a registered organization </a:t>
            </a:r>
            <a:endParaRPr lang="en-US" sz="2300" dirty="0" smtClean="0"/>
          </a:p>
          <a:p>
            <a:r>
              <a:rPr lang="en-US" sz="2300" dirty="0"/>
              <a:t>D</a:t>
            </a:r>
            <a:r>
              <a:rPr lang="en-US" sz="2300" dirty="0" smtClean="0"/>
              <a:t>emonstrate </a:t>
            </a:r>
            <a:r>
              <a:rPr lang="en-US" sz="2300" dirty="0"/>
              <a:t>successful past performance in implementation </a:t>
            </a:r>
            <a:endParaRPr lang="en-US" sz="2300" dirty="0" smtClean="0"/>
          </a:p>
          <a:p>
            <a:r>
              <a:rPr lang="en-US" sz="2300" dirty="0"/>
              <a:t>D</a:t>
            </a:r>
            <a:r>
              <a:rPr lang="en-US" sz="2300" dirty="0" smtClean="0"/>
              <a:t>isplay </a:t>
            </a:r>
            <a:r>
              <a:rPr lang="en-US" sz="2300" dirty="0"/>
              <a:t>sound management in the form of financial, administrative, and technical policies and procedures and present a system of internal controls that safeguard </a:t>
            </a:r>
            <a:r>
              <a:rPr lang="en-US" sz="2300" dirty="0" smtClean="0"/>
              <a:t>assets</a:t>
            </a:r>
          </a:p>
          <a:p>
            <a:r>
              <a:rPr lang="en-US" sz="2300" dirty="0"/>
              <a:t>Government entities </a:t>
            </a:r>
            <a:r>
              <a:rPr lang="en-US" sz="2300" dirty="0" smtClean="0"/>
              <a:t>cannot </a:t>
            </a:r>
            <a:r>
              <a:rPr lang="en-US" sz="2300" dirty="0"/>
              <a:t>receive direct financial </a:t>
            </a:r>
            <a:r>
              <a:rPr lang="en-US" sz="2300" dirty="0" smtClean="0"/>
              <a:t>compensation </a:t>
            </a:r>
            <a:endParaRPr lang="en-US" sz="2300" dirty="0"/>
          </a:p>
        </p:txBody>
      </p:sp>
      <p:sp>
        <p:nvSpPr>
          <p:cNvPr id="6" name="Slide Number Placeholder 5"/>
          <p:cNvSpPr>
            <a:spLocks noGrp="1"/>
          </p:cNvSpPr>
          <p:nvPr>
            <p:ph type="sldNum" sz="quarter" idx="12"/>
          </p:nvPr>
        </p:nvSpPr>
        <p:spPr/>
        <p:txBody>
          <a:bodyPr/>
          <a:lstStyle/>
          <a:p>
            <a:fld id="{AAB15946-82FC-4004-AC23-9E487A42AE67}" type="slidenum">
              <a:rPr lang="en-US" smtClean="0"/>
              <a:t>16</a:t>
            </a:fld>
            <a:endParaRPr lang="en-US"/>
          </a:p>
        </p:txBody>
      </p:sp>
    </p:spTree>
    <p:extLst>
      <p:ext uri="{BB962C8B-B14F-4D97-AF65-F5344CB8AC3E}">
        <p14:creationId xmlns:p14="http://schemas.microsoft.com/office/powerpoint/2010/main" val="808807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248130" y="1524000"/>
            <a:ext cx="6705600" cy="1066800"/>
          </a:xfrm>
          <a:prstGeom prst="roundRect">
            <a:avLst/>
          </a:prstGeom>
          <a:solidFill>
            <a:schemeClr val="accent6">
              <a:lumMod val="60000"/>
              <a:lumOff val="40000"/>
            </a:schemeClr>
          </a:solidFill>
          <a:ln w="28575" cap="flat" cmpd="sng" algn="ctr">
            <a:solidFill>
              <a:schemeClr val="tx1"/>
            </a:solidFill>
            <a:prstDash val="solid"/>
            <a:round/>
            <a:headEnd type="none" w="med" len="med"/>
            <a:tailEnd type="none" w="med" len="med"/>
          </a:ln>
          <a:effectLst/>
        </p:spPr>
        <p:txBody>
          <a:bodyPr/>
          <a:lstStyle/>
          <a:p>
            <a:pPr marL="342900" indent="-342900">
              <a:defRPr/>
            </a:pPr>
            <a:r>
              <a:rPr lang="en-US" b="1" dirty="0">
                <a:latin typeface="+mj-lt"/>
              </a:rPr>
              <a:t>Statute (Law)</a:t>
            </a:r>
          </a:p>
          <a:p>
            <a:pPr marL="800100" lvl="1" indent="-342900">
              <a:defRPr/>
            </a:pPr>
            <a:r>
              <a:rPr lang="en-US" sz="1600" b="1" dirty="0">
                <a:latin typeface="+mj-lt"/>
                <a:cs typeface="Arial" pitchFamily="34" charset="0"/>
              </a:rPr>
              <a:t>Foreign Assistance Act of 1961</a:t>
            </a:r>
          </a:p>
          <a:p>
            <a:pPr marL="800100" lvl="1" indent="-342900">
              <a:defRPr/>
            </a:pPr>
            <a:r>
              <a:rPr lang="en-US" sz="1600" b="1" dirty="0">
                <a:latin typeface="+mj-lt"/>
                <a:cs typeface="Arial" pitchFamily="34" charset="0"/>
              </a:rPr>
              <a:t>Federal Grant and Cooperative Agreement Act of 1977</a:t>
            </a:r>
          </a:p>
        </p:txBody>
      </p:sp>
      <p:sp>
        <p:nvSpPr>
          <p:cNvPr id="7" name="Rounded Rectangle 6"/>
          <p:cNvSpPr/>
          <p:nvPr/>
        </p:nvSpPr>
        <p:spPr bwMode="auto">
          <a:xfrm>
            <a:off x="3248130" y="2667000"/>
            <a:ext cx="6705600" cy="1066800"/>
          </a:xfrm>
          <a:prstGeom prst="roundRect">
            <a:avLst/>
          </a:prstGeom>
          <a:solidFill>
            <a:schemeClr val="accent6">
              <a:lumMod val="60000"/>
              <a:lumOff val="40000"/>
            </a:schemeClr>
          </a:solidFill>
          <a:ln w="28575" cap="flat" cmpd="sng" algn="ctr">
            <a:solidFill>
              <a:schemeClr val="tx1"/>
            </a:solidFill>
            <a:prstDash val="solid"/>
            <a:round/>
            <a:headEnd type="none" w="med" len="med"/>
            <a:tailEnd type="none" w="med" len="med"/>
          </a:ln>
          <a:effectLst/>
        </p:spPr>
        <p:txBody>
          <a:bodyPr/>
          <a:lstStyle/>
          <a:p>
            <a:pPr marL="342900" indent="-342900">
              <a:defRPr/>
            </a:pPr>
            <a:r>
              <a:rPr lang="en-US" b="1" dirty="0">
                <a:latin typeface="+mj-lt"/>
              </a:rPr>
              <a:t>Administrative Rules and Regulations</a:t>
            </a:r>
          </a:p>
          <a:p>
            <a:pPr marL="800100" lvl="1" indent="-342900">
              <a:defRPr/>
            </a:pPr>
            <a:r>
              <a:rPr lang="en-US" sz="1600" b="1" dirty="0">
                <a:latin typeface="+mj-lt"/>
                <a:cs typeface="Arial" pitchFamily="34" charset="0"/>
              </a:rPr>
              <a:t>22 CFR 200 (used to be OMB A-110, A-122, A-133)</a:t>
            </a:r>
          </a:p>
          <a:p>
            <a:pPr marL="800100" lvl="1" indent="-342900">
              <a:defRPr/>
            </a:pPr>
            <a:r>
              <a:rPr lang="en-US" sz="1600" b="1" dirty="0">
                <a:latin typeface="+mj-lt"/>
                <a:cs typeface="Arial" pitchFamily="34" charset="0"/>
              </a:rPr>
              <a:t>22 CFR 226</a:t>
            </a:r>
          </a:p>
          <a:p>
            <a:pPr marL="342900" indent="-342900">
              <a:defRPr/>
            </a:pPr>
            <a:endParaRPr lang="en-US" dirty="0">
              <a:latin typeface="+mj-lt"/>
            </a:endParaRPr>
          </a:p>
        </p:txBody>
      </p:sp>
      <p:sp>
        <p:nvSpPr>
          <p:cNvPr id="8" name="Rounded Rectangle 7"/>
          <p:cNvSpPr/>
          <p:nvPr/>
        </p:nvSpPr>
        <p:spPr bwMode="auto">
          <a:xfrm>
            <a:off x="3248130" y="3810000"/>
            <a:ext cx="6705600" cy="990600"/>
          </a:xfrm>
          <a:prstGeom prst="roundRect">
            <a:avLst/>
          </a:prstGeom>
          <a:solidFill>
            <a:srgbClr val="FFFF00"/>
          </a:solidFill>
          <a:ln w="28575" cap="flat" cmpd="sng" algn="ctr">
            <a:solidFill>
              <a:schemeClr val="tx1"/>
            </a:solidFill>
            <a:prstDash val="solid"/>
            <a:round/>
            <a:headEnd type="none" w="med" len="med"/>
            <a:tailEnd type="none" w="med" len="med"/>
          </a:ln>
          <a:effectLst/>
        </p:spPr>
        <p:txBody>
          <a:bodyPr/>
          <a:lstStyle/>
          <a:p>
            <a:pPr marL="342900" indent="-342900">
              <a:defRPr/>
            </a:pPr>
            <a:r>
              <a:rPr lang="en-US" b="1" dirty="0">
                <a:latin typeface="+mj-lt"/>
              </a:rPr>
              <a:t>USAID Policies &amp; Procedures</a:t>
            </a:r>
          </a:p>
          <a:p>
            <a:pPr marL="800100" lvl="1" indent="-342900">
              <a:defRPr/>
            </a:pPr>
            <a:r>
              <a:rPr lang="en-US" sz="1600" b="1" dirty="0">
                <a:latin typeface="+mj-lt"/>
                <a:cs typeface="Arial" pitchFamily="34" charset="0"/>
              </a:rPr>
              <a:t>ADS 303</a:t>
            </a:r>
          </a:p>
          <a:p>
            <a:pPr marL="800100" lvl="1" indent="-342900">
              <a:defRPr/>
            </a:pPr>
            <a:r>
              <a:rPr lang="en-US" sz="1600" b="1" dirty="0">
                <a:latin typeface="+mj-lt"/>
                <a:cs typeface="Arial" pitchFamily="34" charset="0"/>
              </a:rPr>
              <a:t>Standard Provisions</a:t>
            </a:r>
          </a:p>
        </p:txBody>
      </p:sp>
      <p:sp>
        <p:nvSpPr>
          <p:cNvPr id="9" name="Down Arrow 8"/>
          <p:cNvSpPr/>
          <p:nvPr/>
        </p:nvSpPr>
        <p:spPr bwMode="auto">
          <a:xfrm>
            <a:off x="2257530" y="1524000"/>
            <a:ext cx="990600" cy="4038600"/>
          </a:xfrm>
          <a:prstGeom prst="downArrow">
            <a:avLst/>
          </a:prstGeom>
          <a:solidFill>
            <a:schemeClr val="accent4">
              <a:lumMod val="60000"/>
              <a:lumOff val="40000"/>
            </a:schemeClr>
          </a:solidFill>
          <a:ln w="9525" cap="flat" cmpd="sng" algn="ctr">
            <a:noFill/>
            <a:prstDash val="solid"/>
            <a:round/>
            <a:headEnd type="none" w="med" len="med"/>
            <a:tailEnd type="none" w="med" len="med"/>
          </a:ln>
          <a:effectLst/>
        </p:spPr>
        <p:txBody>
          <a:bodyPr vert="vert270"/>
          <a:lstStyle/>
          <a:p>
            <a:pPr marL="342900" indent="-342900">
              <a:defRPr/>
            </a:pPr>
            <a:endParaRPr lang="en-US" dirty="0">
              <a:latin typeface="+mj-lt"/>
            </a:endParaRPr>
          </a:p>
        </p:txBody>
      </p:sp>
      <p:sp>
        <p:nvSpPr>
          <p:cNvPr id="10" name="TextBox 9"/>
          <p:cNvSpPr txBox="1"/>
          <p:nvPr/>
        </p:nvSpPr>
        <p:spPr>
          <a:xfrm>
            <a:off x="2521997" y="1524000"/>
            <a:ext cx="492443" cy="3733800"/>
          </a:xfrm>
          <a:prstGeom prst="rect">
            <a:avLst/>
          </a:prstGeom>
          <a:noFill/>
        </p:spPr>
        <p:txBody>
          <a:bodyPr vert="vert270">
            <a:spAutoFit/>
          </a:bodyPr>
          <a:lstStyle/>
          <a:p>
            <a:pPr algn="ctr">
              <a:defRPr/>
            </a:pPr>
            <a:r>
              <a:rPr lang="en-US" sz="2000" b="1" dirty="0">
                <a:latin typeface="+mj-lt"/>
              </a:rPr>
              <a:t>Regulatory Framework</a:t>
            </a:r>
          </a:p>
        </p:txBody>
      </p:sp>
      <p:sp>
        <p:nvSpPr>
          <p:cNvPr id="20" name="Rounded Rectangle 19"/>
          <p:cNvSpPr/>
          <p:nvPr/>
        </p:nvSpPr>
        <p:spPr bwMode="auto">
          <a:xfrm>
            <a:off x="3248130" y="4876800"/>
            <a:ext cx="6705600" cy="762000"/>
          </a:xfrm>
          <a:prstGeom prst="roundRect">
            <a:avLst/>
          </a:prstGeom>
          <a:solidFill>
            <a:schemeClr val="accent6">
              <a:lumMod val="60000"/>
              <a:lumOff val="40000"/>
            </a:schemeClr>
          </a:solidFill>
          <a:ln w="28575" cap="flat" cmpd="sng" algn="ctr">
            <a:solidFill>
              <a:schemeClr val="tx1"/>
            </a:solidFill>
            <a:prstDash val="solid"/>
            <a:round/>
            <a:headEnd type="none" w="med" len="med"/>
            <a:tailEnd type="none" w="med" len="med"/>
          </a:ln>
          <a:effectLst/>
        </p:spPr>
        <p:txBody>
          <a:bodyPr/>
          <a:lstStyle/>
          <a:p>
            <a:pPr marL="342900" indent="-342900">
              <a:spcBef>
                <a:spcPct val="20000"/>
              </a:spcBef>
              <a:buClr>
                <a:srgbClr val="990000"/>
              </a:buClr>
              <a:defRPr/>
            </a:pPr>
            <a:r>
              <a:rPr lang="en-US" b="1" dirty="0">
                <a:latin typeface="+mj-lt"/>
              </a:rPr>
              <a:t>Grant Agreement </a:t>
            </a:r>
            <a:endParaRPr lang="en-US" b="1" dirty="0">
              <a:solidFill>
                <a:srgbClr val="C00000"/>
              </a:solidFill>
              <a:latin typeface="+mj-lt"/>
              <a:cs typeface="Arial" pitchFamily="34" charset="0"/>
            </a:endParaRPr>
          </a:p>
          <a:p>
            <a:pPr marL="342900" indent="-342900">
              <a:spcBef>
                <a:spcPct val="20000"/>
              </a:spcBef>
              <a:buClr>
                <a:srgbClr val="990000"/>
              </a:buClr>
              <a:defRPr/>
            </a:pPr>
            <a:r>
              <a:rPr lang="en-US" sz="1600" b="1" dirty="0" smtClean="0">
                <a:latin typeface="+mj-lt"/>
                <a:cs typeface="Times" pitchFamily="18" charset="0"/>
              </a:rPr>
              <a:t>	  Terms </a:t>
            </a:r>
            <a:r>
              <a:rPr lang="en-US" sz="1600" b="1" dirty="0">
                <a:latin typeface="+mj-lt"/>
                <a:cs typeface="Times" pitchFamily="18" charset="0"/>
              </a:rPr>
              <a:t>and conditions</a:t>
            </a:r>
            <a:r>
              <a:rPr lang="en-US" sz="1600" b="1" dirty="0">
                <a:solidFill>
                  <a:srgbClr val="C00000"/>
                </a:solidFill>
                <a:latin typeface="+mj-lt"/>
                <a:cs typeface="Arial" pitchFamily="34" charset="0"/>
              </a:rPr>
              <a:t>	</a:t>
            </a:r>
          </a:p>
        </p:txBody>
      </p:sp>
      <p:sp>
        <p:nvSpPr>
          <p:cNvPr id="2" name="TextBox 1"/>
          <p:cNvSpPr txBox="1"/>
          <p:nvPr/>
        </p:nvSpPr>
        <p:spPr>
          <a:xfrm>
            <a:off x="1788467" y="634425"/>
            <a:ext cx="5098062" cy="584775"/>
          </a:xfrm>
          <a:prstGeom prst="rect">
            <a:avLst/>
          </a:prstGeom>
          <a:noFill/>
        </p:spPr>
        <p:txBody>
          <a:bodyPr wrap="none" rtlCol="0">
            <a:spAutoFit/>
          </a:bodyPr>
          <a:lstStyle/>
          <a:p>
            <a:r>
              <a:rPr lang="en-US" sz="3200" dirty="0" smtClean="0"/>
              <a:t>USAID Regulatory Framework</a:t>
            </a:r>
            <a:endParaRPr lang="en-US" sz="3200" dirty="0"/>
          </a:p>
        </p:txBody>
      </p:sp>
      <p:sp>
        <p:nvSpPr>
          <p:cNvPr id="5" name="Slide Number Placeholder 4"/>
          <p:cNvSpPr>
            <a:spLocks noGrp="1"/>
          </p:cNvSpPr>
          <p:nvPr>
            <p:ph type="sldNum" sz="quarter" idx="12"/>
          </p:nvPr>
        </p:nvSpPr>
        <p:spPr/>
        <p:txBody>
          <a:bodyPr/>
          <a:lstStyle/>
          <a:p>
            <a:fld id="{AAB15946-82FC-4004-AC23-9E487A42AE67}" type="slidenum">
              <a:rPr lang="en-US" smtClean="0"/>
              <a:t>17</a:t>
            </a:fld>
            <a:endParaRPr lang="en-US"/>
          </a:p>
        </p:txBody>
      </p:sp>
    </p:spTree>
    <p:extLst>
      <p:ext uri="{BB962C8B-B14F-4D97-AF65-F5344CB8AC3E}">
        <p14:creationId xmlns:p14="http://schemas.microsoft.com/office/powerpoint/2010/main" val="1605623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r>
              <a:rPr lang="en-US" altLang="en-US" dirty="0" smtClean="0"/>
              <a:t>ADS 303 - Grants and Cooperative Agreements to Non-Governmental Organizations</a:t>
            </a:r>
          </a:p>
        </p:txBody>
      </p:sp>
      <p:sp>
        <p:nvSpPr>
          <p:cNvPr id="16388" name="Rectangle 3"/>
          <p:cNvSpPr>
            <a:spLocks noGrp="1" noChangeArrowheads="1"/>
          </p:cNvSpPr>
          <p:nvPr>
            <p:ph idx="1"/>
          </p:nvPr>
        </p:nvSpPr>
        <p:spPr>
          <a:xfrm>
            <a:off x="2592925" y="2388197"/>
            <a:ext cx="8760874" cy="3788765"/>
          </a:xfrm>
        </p:spPr>
        <p:txBody>
          <a:bodyPr>
            <a:normAutofit/>
          </a:bodyPr>
          <a:lstStyle/>
          <a:p>
            <a:r>
              <a:rPr lang="en-US" altLang="en-US" dirty="0" smtClean="0"/>
              <a:t>USAID specific policy</a:t>
            </a:r>
          </a:p>
          <a:p>
            <a:r>
              <a:rPr lang="en-US" altLang="en-US" dirty="0" smtClean="0"/>
              <a:t>Provides comprehensive guide for grants programs</a:t>
            </a:r>
          </a:p>
          <a:p>
            <a:pPr>
              <a:defRPr/>
            </a:pPr>
            <a:r>
              <a:rPr lang="en-US" dirty="0"/>
              <a:t>Provides a comprehensive guide for grants programs</a:t>
            </a:r>
          </a:p>
          <a:p>
            <a:pPr>
              <a:defRPr/>
            </a:pPr>
            <a:r>
              <a:rPr lang="en-US" dirty="0"/>
              <a:t>Defines policies, procedures, and standards that USAID applies to its grant making activities</a:t>
            </a:r>
          </a:p>
          <a:p>
            <a:pPr>
              <a:defRPr/>
            </a:pPr>
            <a:r>
              <a:rPr lang="en-US" dirty="0"/>
              <a:t>As a grantee, everyone must base their grants making on the guidance found in ADS </a:t>
            </a:r>
            <a:r>
              <a:rPr lang="en-US" dirty="0" smtClean="0"/>
              <a:t>303</a:t>
            </a:r>
            <a:endParaRPr lang="en-US" altLang="en-US" dirty="0" smtClean="0"/>
          </a:p>
        </p:txBody>
      </p:sp>
      <p:sp>
        <p:nvSpPr>
          <p:cNvPr id="4" name="Slide Number Placeholder 3"/>
          <p:cNvSpPr>
            <a:spLocks noGrp="1"/>
          </p:cNvSpPr>
          <p:nvPr>
            <p:ph type="sldNum" sz="quarter" idx="12"/>
          </p:nvPr>
        </p:nvSpPr>
        <p:spPr/>
        <p:txBody>
          <a:bodyPr/>
          <a:lstStyle/>
          <a:p>
            <a:fld id="{AAB15946-82FC-4004-AC23-9E487A42AE67}" type="slidenum">
              <a:rPr lang="en-US" smtClean="0"/>
              <a:t>18</a:t>
            </a:fld>
            <a:endParaRPr lang="en-US"/>
          </a:p>
        </p:txBody>
      </p:sp>
    </p:spTree>
    <p:extLst>
      <p:ext uri="{BB962C8B-B14F-4D97-AF65-F5344CB8AC3E}">
        <p14:creationId xmlns:p14="http://schemas.microsoft.com/office/powerpoint/2010/main" val="102005485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828800" y="1371601"/>
            <a:ext cx="8337550" cy="461963"/>
          </a:xfrm>
          <a:prstGeom prst="rect">
            <a:avLst/>
          </a:prstGeom>
          <a:noFill/>
          <a:ln w="9525">
            <a:noFill/>
            <a:miter lim="800000"/>
            <a:headEnd/>
            <a:tailEnd/>
          </a:ln>
        </p:spPr>
        <p:txBody>
          <a:bodyPr>
            <a:spAutoFit/>
          </a:bodyPr>
          <a:lstStyle/>
          <a:p>
            <a:pPr algn="ctr">
              <a:defRPr/>
            </a:pPr>
            <a:r>
              <a:rPr lang="en-US" sz="2400" b="1" dirty="0"/>
              <a:t>Mandatory Standard </a:t>
            </a:r>
            <a:r>
              <a:rPr lang="en-US" sz="2400" b="1" dirty="0" smtClean="0"/>
              <a:t>Provisions</a:t>
            </a:r>
            <a:endParaRPr lang="en-US" sz="2400" b="1" dirty="0"/>
          </a:p>
        </p:txBody>
      </p:sp>
      <p:sp>
        <p:nvSpPr>
          <p:cNvPr id="5" name="Content Placeholder 6"/>
          <p:cNvSpPr txBox="1">
            <a:spLocks/>
          </p:cNvSpPr>
          <p:nvPr/>
        </p:nvSpPr>
        <p:spPr bwMode="auto">
          <a:xfrm>
            <a:off x="990600" y="1828800"/>
            <a:ext cx="5151438" cy="4572000"/>
          </a:xfrm>
          <a:prstGeom prst="rect">
            <a:avLst/>
          </a:prstGeom>
          <a:noFill/>
          <a:ln w="9525">
            <a:noFill/>
            <a:miter lim="800000"/>
            <a:headEnd/>
            <a:tailEnd/>
          </a:ln>
        </p:spPr>
        <p:txBody>
          <a:bodyPr/>
          <a:lstStyle/>
          <a:p>
            <a:pPr marL="742950" lvl="1" indent="-285750" eaLnBrk="0" hangingPunct="0">
              <a:spcBef>
                <a:spcPct val="20000"/>
              </a:spcBef>
              <a:defRPr/>
            </a:pPr>
            <a:r>
              <a:rPr lang="en-US" sz="2000" kern="0" dirty="0">
                <a:solidFill>
                  <a:srgbClr val="FF0000"/>
                </a:solidFill>
              </a:rPr>
              <a:t>M1. Allowable Costs</a:t>
            </a:r>
          </a:p>
          <a:p>
            <a:pPr marL="742950" lvl="1" indent="-285750" eaLnBrk="0" hangingPunct="0">
              <a:spcBef>
                <a:spcPct val="20000"/>
              </a:spcBef>
              <a:defRPr/>
            </a:pPr>
            <a:r>
              <a:rPr lang="en-US" sz="2000" kern="0" dirty="0"/>
              <a:t>M2. Accounting, Audit, and Records</a:t>
            </a:r>
          </a:p>
          <a:p>
            <a:pPr marL="742950" lvl="1" indent="-285750" eaLnBrk="0" hangingPunct="0">
              <a:spcBef>
                <a:spcPct val="20000"/>
              </a:spcBef>
              <a:defRPr/>
            </a:pPr>
            <a:r>
              <a:rPr lang="en-US" sz="2000" kern="0" dirty="0"/>
              <a:t>M3. Amendment of Award and Revision of Budget</a:t>
            </a:r>
          </a:p>
          <a:p>
            <a:pPr marL="742950" lvl="1" indent="-285750" eaLnBrk="0" hangingPunct="0">
              <a:spcBef>
                <a:spcPct val="20000"/>
              </a:spcBef>
              <a:defRPr/>
            </a:pPr>
            <a:r>
              <a:rPr lang="en-US" sz="2000" kern="0" dirty="0"/>
              <a:t>M4. Notices </a:t>
            </a:r>
          </a:p>
          <a:p>
            <a:pPr marL="742950" lvl="1" indent="-285750" eaLnBrk="0" hangingPunct="0">
              <a:spcBef>
                <a:spcPct val="20000"/>
              </a:spcBef>
              <a:defRPr/>
            </a:pPr>
            <a:r>
              <a:rPr lang="en-US" sz="2000" kern="0" dirty="0">
                <a:solidFill>
                  <a:srgbClr val="FF0000"/>
                </a:solidFill>
              </a:rPr>
              <a:t>M5. Procurement Policies</a:t>
            </a:r>
          </a:p>
          <a:p>
            <a:pPr marL="742950" lvl="1" indent="-285750" eaLnBrk="0" hangingPunct="0">
              <a:spcBef>
                <a:spcPct val="20000"/>
              </a:spcBef>
              <a:defRPr/>
            </a:pPr>
            <a:r>
              <a:rPr lang="en-US" sz="2000" kern="0" dirty="0">
                <a:solidFill>
                  <a:srgbClr val="FF0000"/>
                </a:solidFill>
              </a:rPr>
              <a:t>M6. USAID Eligibility Rules for Procurement of Commodities and Services</a:t>
            </a:r>
          </a:p>
          <a:p>
            <a:pPr marL="742950" lvl="1" indent="-285750" eaLnBrk="0" hangingPunct="0">
              <a:spcBef>
                <a:spcPct val="20000"/>
              </a:spcBef>
              <a:defRPr/>
            </a:pPr>
            <a:r>
              <a:rPr lang="en-US" sz="2000" kern="0" dirty="0"/>
              <a:t>M7. Title To and Use of Property</a:t>
            </a:r>
          </a:p>
          <a:p>
            <a:pPr marL="742950" lvl="1" indent="-285750" eaLnBrk="0" hangingPunct="0">
              <a:spcBef>
                <a:spcPct val="20000"/>
              </a:spcBef>
              <a:defRPr/>
            </a:pPr>
            <a:r>
              <a:rPr lang="en-US" sz="2000" kern="0" dirty="0"/>
              <a:t>M8.	Development Experience Clearinghouse and Data Rights</a:t>
            </a:r>
          </a:p>
          <a:p>
            <a:pPr marL="742950" lvl="1" indent="-285750" eaLnBrk="0" hangingPunct="0">
              <a:spcBef>
                <a:spcPct val="20000"/>
              </a:spcBef>
              <a:defRPr/>
            </a:pPr>
            <a:r>
              <a:rPr lang="en-US" sz="2000" kern="0" dirty="0"/>
              <a:t>M9. Public Communications</a:t>
            </a:r>
          </a:p>
          <a:p>
            <a:pPr marL="742950" lvl="1" indent="-285750" eaLnBrk="0" hangingPunct="0">
              <a:spcBef>
                <a:spcPct val="20000"/>
              </a:spcBef>
              <a:defRPr/>
            </a:pPr>
            <a:endParaRPr lang="en-US" sz="2000" kern="0" dirty="0"/>
          </a:p>
          <a:p>
            <a:pPr marL="742950" lvl="1" indent="-285750" eaLnBrk="0" hangingPunct="0">
              <a:spcBef>
                <a:spcPct val="20000"/>
              </a:spcBef>
              <a:buFont typeface="Arial" charset="0"/>
              <a:buChar char="•"/>
              <a:defRPr/>
            </a:pPr>
            <a:endParaRPr lang="en-US" sz="2000" kern="0" dirty="0"/>
          </a:p>
        </p:txBody>
      </p:sp>
      <p:sp>
        <p:nvSpPr>
          <p:cNvPr id="6" name="Content Placeholder 7"/>
          <p:cNvSpPr txBox="1">
            <a:spLocks/>
          </p:cNvSpPr>
          <p:nvPr/>
        </p:nvSpPr>
        <p:spPr>
          <a:xfrm>
            <a:off x="5518150" y="1981200"/>
            <a:ext cx="5530850" cy="4191000"/>
          </a:xfrm>
          <a:prstGeom prst="rect">
            <a:avLst/>
          </a:prstGeom>
        </p:spPr>
        <p:txBody>
          <a:bodyPr/>
          <a:lstStyle/>
          <a:p>
            <a:pPr marL="742950" lvl="1" indent="-285750" eaLnBrk="0" hangingPunct="0">
              <a:spcBef>
                <a:spcPct val="20000"/>
              </a:spcBef>
              <a:defRPr/>
            </a:pPr>
            <a:r>
              <a:rPr lang="en-US" sz="2000" kern="0" dirty="0"/>
              <a:t>M10. Termination and Suspension</a:t>
            </a:r>
          </a:p>
          <a:p>
            <a:pPr marL="742950" lvl="1" indent="-285750" eaLnBrk="0" hangingPunct="0">
              <a:spcBef>
                <a:spcPct val="20000"/>
              </a:spcBef>
              <a:defRPr/>
            </a:pPr>
            <a:r>
              <a:rPr lang="en-US" sz="2000" kern="0" dirty="0"/>
              <a:t>M11. Recipient and Employee Conduct</a:t>
            </a:r>
          </a:p>
          <a:p>
            <a:pPr marL="742950" lvl="1" indent="-285750" eaLnBrk="0" hangingPunct="0">
              <a:spcBef>
                <a:spcPct val="20000"/>
              </a:spcBef>
              <a:defRPr/>
            </a:pPr>
            <a:r>
              <a:rPr lang="en-US" sz="2000" kern="0" dirty="0"/>
              <a:t>M12. Debarment and Suspension</a:t>
            </a:r>
          </a:p>
          <a:p>
            <a:pPr marL="742950" lvl="1" indent="-285750" eaLnBrk="0" hangingPunct="0">
              <a:spcBef>
                <a:spcPct val="20000"/>
              </a:spcBef>
              <a:defRPr/>
            </a:pPr>
            <a:r>
              <a:rPr lang="en-US" sz="2000" kern="0" dirty="0"/>
              <a:t>M13. Disputes and Appeals</a:t>
            </a:r>
          </a:p>
          <a:p>
            <a:pPr marL="742950" lvl="1" indent="-285750" eaLnBrk="0" hangingPunct="0">
              <a:spcBef>
                <a:spcPct val="20000"/>
              </a:spcBef>
              <a:defRPr/>
            </a:pPr>
            <a:r>
              <a:rPr lang="en-US" sz="2000" kern="0" dirty="0"/>
              <a:t>M14. Preventing Terrorist Financing</a:t>
            </a:r>
          </a:p>
          <a:p>
            <a:pPr marL="742950" lvl="1" indent="-285750" eaLnBrk="0" hangingPunct="0">
              <a:spcBef>
                <a:spcPct val="20000"/>
              </a:spcBef>
              <a:defRPr/>
            </a:pPr>
            <a:r>
              <a:rPr lang="en-US" sz="2000" kern="0" dirty="0"/>
              <a:t>M15. Trafficking in Persons</a:t>
            </a:r>
          </a:p>
          <a:p>
            <a:pPr marL="742950" lvl="1" indent="-285750" eaLnBrk="0" hangingPunct="0">
              <a:spcBef>
                <a:spcPct val="20000"/>
              </a:spcBef>
              <a:defRPr/>
            </a:pPr>
            <a:r>
              <a:rPr lang="en-US" sz="2000" kern="0" dirty="0"/>
              <a:t>M16. Voluntary Population Planning</a:t>
            </a:r>
          </a:p>
          <a:p>
            <a:pPr marL="742950" lvl="1" indent="-285750" eaLnBrk="0" hangingPunct="0">
              <a:spcBef>
                <a:spcPct val="20000"/>
              </a:spcBef>
              <a:defRPr/>
            </a:pPr>
            <a:r>
              <a:rPr lang="en-US" sz="2000" kern="0" dirty="0"/>
              <a:t>M17. Equal Participation by Faith-Based Organizations</a:t>
            </a:r>
          </a:p>
          <a:p>
            <a:pPr marL="742950" lvl="1" indent="-285750" eaLnBrk="0" hangingPunct="0">
              <a:spcBef>
                <a:spcPct val="20000"/>
              </a:spcBef>
              <a:defRPr/>
            </a:pPr>
            <a:r>
              <a:rPr lang="en-US" sz="2000" kern="0" dirty="0"/>
              <a:t>M18. Non-Discrimination</a:t>
            </a:r>
          </a:p>
          <a:p>
            <a:pPr marL="742950" lvl="1" indent="-285750" eaLnBrk="0" hangingPunct="0">
              <a:spcBef>
                <a:spcPct val="20000"/>
              </a:spcBef>
              <a:defRPr/>
            </a:pPr>
            <a:r>
              <a:rPr lang="en-US" sz="2000" kern="0" dirty="0"/>
              <a:t>M19. USAID Disability Policy </a:t>
            </a:r>
          </a:p>
          <a:p>
            <a:pPr marL="742950" lvl="1" indent="-285750" eaLnBrk="0" hangingPunct="0">
              <a:spcBef>
                <a:spcPct val="20000"/>
              </a:spcBef>
              <a:defRPr/>
            </a:pPr>
            <a:r>
              <a:rPr lang="en-US" sz="2000" kern="0" dirty="0"/>
              <a:t>M20. Limiting Construction Activities</a:t>
            </a:r>
          </a:p>
          <a:p>
            <a:pPr marL="742950" lvl="1" indent="-285750" eaLnBrk="0" hangingPunct="0">
              <a:spcBef>
                <a:spcPct val="20000"/>
              </a:spcBef>
              <a:defRPr/>
            </a:pPr>
            <a:endParaRPr lang="en-US" sz="2000" kern="0" dirty="0"/>
          </a:p>
        </p:txBody>
      </p:sp>
      <p:sp>
        <p:nvSpPr>
          <p:cNvPr id="7" name="Slide Number Placeholder 6"/>
          <p:cNvSpPr>
            <a:spLocks noGrp="1"/>
          </p:cNvSpPr>
          <p:nvPr>
            <p:ph type="sldNum" sz="quarter" idx="12"/>
          </p:nvPr>
        </p:nvSpPr>
        <p:spPr/>
        <p:txBody>
          <a:bodyPr/>
          <a:lstStyle/>
          <a:p>
            <a:fld id="{AAB15946-82FC-4004-AC23-9E487A42AE67}" type="slidenum">
              <a:rPr lang="en-US" smtClean="0"/>
              <a:t>19</a:t>
            </a:fld>
            <a:endParaRPr lang="en-US"/>
          </a:p>
        </p:txBody>
      </p:sp>
    </p:spTree>
    <p:extLst>
      <p:ext uri="{BB962C8B-B14F-4D97-AF65-F5344CB8AC3E}">
        <p14:creationId xmlns:p14="http://schemas.microsoft.com/office/powerpoint/2010/main" val="1389015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787782"/>
            <a:ext cx="8911687" cy="1280890"/>
          </a:xfrm>
        </p:spPr>
        <p:txBody>
          <a:bodyPr/>
          <a:lstStyle/>
          <a:p>
            <a:r>
              <a:rPr lang="en-US" b="1" dirty="0" smtClean="0"/>
              <a:t>Objectives</a:t>
            </a:r>
            <a:endParaRPr lang="en-US" b="1" dirty="0"/>
          </a:p>
        </p:txBody>
      </p:sp>
      <p:sp>
        <p:nvSpPr>
          <p:cNvPr id="3" name="Content Placeholder 2"/>
          <p:cNvSpPr>
            <a:spLocks noGrp="1"/>
          </p:cNvSpPr>
          <p:nvPr>
            <p:ph idx="1"/>
          </p:nvPr>
        </p:nvSpPr>
        <p:spPr/>
        <p:txBody>
          <a:bodyPr>
            <a:normAutofit/>
          </a:bodyPr>
          <a:lstStyle/>
          <a:p>
            <a:pPr lvl="1"/>
            <a:r>
              <a:rPr lang="en-US" altLang="en-US" sz="2400" dirty="0" smtClean="0"/>
              <a:t>Familiarize participants with USAID grants                                                                                                                                                                                                                                                                                                                                                                                                                                                                                                                                                                                                                                                                                                                                                                                                                                                                                                                                                                                                                                                                                                                                                                                                                                                                                                                                                                                                                                                                                                                                                                                                                                                                                                                                                                                                                                                                                                                                                                                                                                                                                                                                                                                                                                                                                                                                                                                                                                                                                                                                                                                                                                                                                                                                                                                                                                                                                                                                                                                                                                                                                                                                                                                                                                                                                                                                                                                                                                                                                                                                                                                                                                                                                                                                                                                                                                                                                                                                                                                                                                                                                                                                                                                                                                                                                                                                                                                                                                                                                                                                                                                                                                                                                                                                                                                                                                                                                                                                                                                                                                                                                                                                                                                                                                                                                                                                                                                                                                                                                                                                                                                                                                                                                                                                                                                                                                                                                                                                                                                                                                                                                                                                                                                                                                                                                                                                                                                                                                                                                                                                                                                                                                                                                                                                                                                                                                                                                                                                                                                                                                                                                                                                                                                                                                                                                                                                                                                                                                                                                                                                                                                                                                                                                                                                                                                                                                                                                                                                                                                                                                                                                                                                                                                                                                                                                                                                                                                                                                                                                                                                                                                                                                                                                                                                                                                                                                                                                                                                                                                                                                                                                                                                                                                                                                                                                                                                                                                                                                                                                                                                                                                                                                                                                                                                                                                                                                                                                                                                                                                                                                                                                                                                                                                                                                                                                                                                                                                                                                                                                                                                                                                                                                                                                                                                                                                                                                                                                                                                                                                                                                                                                                                                                                                                                                                                                                                                                                                                                                                                                                                                                                                                                                                                                                                                                                                                                                                                                                                                                                                                                                                                                                                                                                                                                                                                                                                                                                                                                                                                                                                                                                                                                                                                                                                                                                                                                                                                                                                                                                                                                                                                                                                                                                                                                                                                                                                                                                                                                                                                                                                                                                                                                                                                                                                                                                                                                                                                                                                                                                                                                                                                                                                                                                                                                                                                                                                                                                                                                                                                                                                                                                                                                                                                                                                                                                                                                                                      </a:t>
            </a:r>
          </a:p>
          <a:p>
            <a:pPr lvl="1"/>
            <a:r>
              <a:rPr lang="en-US" altLang="en-US" sz="2400" dirty="0" smtClean="0"/>
              <a:t>Discuss the types of grants and regulatory framework</a:t>
            </a:r>
          </a:p>
          <a:p>
            <a:pPr lvl="1"/>
            <a:r>
              <a:rPr lang="en-US" altLang="en-US" sz="2400" dirty="0" smtClean="0"/>
              <a:t>Provide an overview of the grants lifecycle</a:t>
            </a:r>
          </a:p>
          <a:p>
            <a:pPr lvl="1"/>
            <a:r>
              <a:rPr lang="en-US" altLang="en-US" sz="2400" dirty="0" smtClean="0"/>
              <a:t>Identify and discuss ethical considerations in grants management</a:t>
            </a:r>
          </a:p>
          <a:p>
            <a:pPr lvl="1"/>
            <a:r>
              <a:rPr lang="en-US" altLang="en-US" sz="2400" dirty="0" smtClean="0"/>
              <a:t>Do a hands-on case </a:t>
            </a:r>
            <a:r>
              <a:rPr lang="en-US" altLang="en-US" sz="2400" dirty="0"/>
              <a:t>s</a:t>
            </a:r>
            <a:r>
              <a:rPr lang="en-US" altLang="en-US" sz="2400" dirty="0" smtClean="0"/>
              <a:t>tudy exercise to practice concepts</a:t>
            </a:r>
          </a:p>
          <a:p>
            <a:endParaRPr lang="en-US" dirty="0"/>
          </a:p>
        </p:txBody>
      </p:sp>
      <p:sp>
        <p:nvSpPr>
          <p:cNvPr id="6" name="Slide Number Placeholder 5"/>
          <p:cNvSpPr>
            <a:spLocks noGrp="1"/>
          </p:cNvSpPr>
          <p:nvPr>
            <p:ph type="sldNum" sz="quarter" idx="12"/>
          </p:nvPr>
        </p:nvSpPr>
        <p:spPr/>
        <p:txBody>
          <a:bodyPr/>
          <a:lstStyle/>
          <a:p>
            <a:fld id="{AAB15946-82FC-4004-AC23-9E487A42AE67}" type="slidenum">
              <a:rPr lang="en-US" smtClean="0"/>
              <a:t>2</a:t>
            </a:fld>
            <a:endParaRPr lang="en-US"/>
          </a:p>
        </p:txBody>
      </p:sp>
      <p:pic>
        <p:nvPicPr>
          <p:cNvPr id="7" name="Picture 6" descr="clipboard checklist form line..."/>
          <p:cNvPicPr>
            <a:picLocks noChangeAspect="1"/>
          </p:cNvPicPr>
          <p:nvPr/>
        </p:nvPicPr>
        <p:blipFill rotWithShape="1">
          <a:blip r:embed="rId3" cstate="print">
            <a:extLst>
              <a:ext uri="{28A0092B-C50C-407E-A947-70E740481C1C}">
                <a14:useLocalDpi xmlns:a14="http://schemas.microsoft.com/office/drawing/2010/main" val="0"/>
              </a:ext>
            </a:extLst>
          </a:blip>
          <a:srcRect r="14432"/>
          <a:stretch/>
        </p:blipFill>
        <p:spPr>
          <a:xfrm>
            <a:off x="10472966" y="5053540"/>
            <a:ext cx="1719034" cy="1804460"/>
          </a:xfrm>
          <a:prstGeom prst="rect">
            <a:avLst/>
          </a:prstGeom>
        </p:spPr>
      </p:pic>
    </p:spTree>
    <p:extLst>
      <p:ext uri="{BB962C8B-B14F-4D97-AF65-F5344CB8AC3E}">
        <p14:creationId xmlns:p14="http://schemas.microsoft.com/office/powerpoint/2010/main" val="1834790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Unallowable Costs</a:t>
            </a:r>
            <a:endParaRPr lang="en-US" dirty="0"/>
          </a:p>
        </p:txBody>
      </p:sp>
      <p:sp>
        <p:nvSpPr>
          <p:cNvPr id="4" name="Slide Number Placeholder 3"/>
          <p:cNvSpPr>
            <a:spLocks noGrp="1"/>
          </p:cNvSpPr>
          <p:nvPr>
            <p:ph type="sldNum" sz="quarter" idx="12"/>
          </p:nvPr>
        </p:nvSpPr>
        <p:spPr/>
        <p:txBody>
          <a:bodyPr/>
          <a:lstStyle/>
          <a:p>
            <a:fld id="{AAB15946-82FC-4004-AC23-9E487A42AE67}" type="slidenum">
              <a:rPr lang="en-US" smtClean="0"/>
              <a:t>20</a:t>
            </a:fld>
            <a:endParaRPr lang="en-US"/>
          </a:p>
        </p:txBody>
      </p:sp>
      <p:pic>
        <p:nvPicPr>
          <p:cNvPr id="26628" name="Picture 4" descr="http://images.clipartpanda.com/construction-clipart-Construction-clip-art-free-clipart-images-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6832" y="1675844"/>
            <a:ext cx="2166965" cy="2058617"/>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http://images.clipartpanda.com/party-clipart-cliparti1_party-clipart_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2922" y="1828359"/>
            <a:ext cx="2002694" cy="19826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mages.clipartpanda.com/car-clipart-blue-toy-car-clipar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9959" y="2137645"/>
            <a:ext cx="2824653" cy="1496791"/>
          </a:xfrm>
          <a:prstGeom prst="rect">
            <a:avLst/>
          </a:prstGeom>
          <a:noFill/>
          <a:extLst>
            <a:ext uri="{909E8E84-426E-40DD-AFC4-6F175D3DCCD1}">
              <a14:hiddenFill xmlns:a14="http://schemas.microsoft.com/office/drawing/2010/main">
                <a:solidFill>
                  <a:srgbClr val="FFFFFF"/>
                </a:solidFill>
              </a14:hiddenFill>
            </a:ext>
          </a:extLst>
        </p:spPr>
      </p:pic>
      <p:pic>
        <p:nvPicPr>
          <p:cNvPr id="26636" name="Picture 12" descr="http://www.clipartkid.com/images/100/trn-industries-cylindrical-objects-medical-equipment-in-isometric-oM121U-clipar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2764" y="4045908"/>
            <a:ext cx="2748336" cy="2220272"/>
          </a:xfrm>
          <a:prstGeom prst="rect">
            <a:avLst/>
          </a:prstGeom>
          <a:noFill/>
          <a:extLst>
            <a:ext uri="{909E8E84-426E-40DD-AFC4-6F175D3DCCD1}">
              <a14:hiddenFill xmlns:a14="http://schemas.microsoft.com/office/drawing/2010/main">
                <a:solidFill>
                  <a:srgbClr val="FFFFFF"/>
                </a:solidFill>
              </a14:hiddenFill>
            </a:ext>
          </a:extLst>
        </p:spPr>
      </p:pic>
      <p:pic>
        <p:nvPicPr>
          <p:cNvPr id="26638" name="Picture 14" descr="http://www.clipartkid.com/images/259/drinking-alcohol-clipart-nPCnnc-clipar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3378" y="4045908"/>
            <a:ext cx="1869544" cy="186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919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funds may not be used for the following:</a:t>
            </a:r>
            <a:endParaRPr lang="en-US" dirty="0"/>
          </a:p>
        </p:txBody>
      </p:sp>
      <p:sp>
        <p:nvSpPr>
          <p:cNvPr id="3" name="Content Placeholder 2"/>
          <p:cNvSpPr>
            <a:spLocks noGrp="1"/>
          </p:cNvSpPr>
          <p:nvPr>
            <p:ph idx="1"/>
          </p:nvPr>
        </p:nvSpPr>
        <p:spPr>
          <a:xfrm>
            <a:off x="2589211" y="2133599"/>
            <a:ext cx="9397897" cy="3982065"/>
          </a:xfrm>
        </p:spPr>
        <p:txBody>
          <a:bodyPr>
            <a:normAutofit fontScale="85000" lnSpcReduction="20000"/>
          </a:bodyPr>
          <a:lstStyle/>
          <a:p>
            <a:pPr lvl="0"/>
            <a:r>
              <a:rPr lang="en-US" b="1" dirty="0" smtClean="0"/>
              <a:t>Construction </a:t>
            </a:r>
            <a:r>
              <a:rPr lang="en-US" b="1" dirty="0"/>
              <a:t>or infrastructure activities of any kind.</a:t>
            </a:r>
          </a:p>
          <a:p>
            <a:pPr lvl="0"/>
            <a:r>
              <a:rPr lang="en-US" b="1" dirty="0"/>
              <a:t>Ceremonies, parties, celebrations, or “representation” expenses. </a:t>
            </a:r>
          </a:p>
          <a:p>
            <a:pPr lvl="0"/>
            <a:r>
              <a:rPr lang="en-US" b="1" dirty="0"/>
              <a:t>Purchases of restricted goods, such as: restricted agricultural commodities, motor vehicles including motorcycles, pharmaceuticals, medical equipment, contraceptive products, used equipment; without the previous approval of SERVIR, or prohibited goods, prohibited goods under USAID regulations, including but not limited to the following: abortion equipment and services, luxury goods, etc.</a:t>
            </a:r>
          </a:p>
          <a:p>
            <a:pPr lvl="0"/>
            <a:r>
              <a:rPr lang="en-US" b="1" dirty="0"/>
              <a:t>Alcoholic beverages.</a:t>
            </a:r>
          </a:p>
          <a:p>
            <a:pPr lvl="0"/>
            <a:r>
              <a:rPr lang="en-US" b="1" dirty="0"/>
              <a:t>Purchases of goods or services restricted or prohibited under the prevailing USAID source/ nationality regulations.</a:t>
            </a:r>
          </a:p>
          <a:p>
            <a:pPr lvl="0"/>
            <a:r>
              <a:rPr lang="en-GB" b="1" dirty="0"/>
              <a:t>Any purchase or activity, which has already been made.</a:t>
            </a:r>
            <a:endParaRPr lang="en-US" b="1" dirty="0"/>
          </a:p>
          <a:p>
            <a:pPr lvl="0"/>
            <a:r>
              <a:rPr lang="en-US" b="1" dirty="0"/>
              <a:t>Purchases or activities unnecessary to accomplish grant purposes as determined by SERVIR.</a:t>
            </a:r>
          </a:p>
          <a:p>
            <a:pPr lvl="0"/>
            <a:r>
              <a:rPr lang="en-GB" b="1" dirty="0"/>
              <a:t>Prior obligations of and/or, debts, fines, and penalties imposed on the Grantee.</a:t>
            </a:r>
            <a:endParaRPr lang="en-US" b="1" dirty="0"/>
          </a:p>
          <a:p>
            <a:pPr lvl="0"/>
            <a:r>
              <a:rPr lang="en-US" b="1" dirty="0"/>
              <a:t>Creation of endowments</a:t>
            </a:r>
            <a:r>
              <a:rPr lang="en-US" dirty="0"/>
              <a:t>.</a:t>
            </a:r>
          </a:p>
          <a:p>
            <a:endParaRPr lang="en-US" dirty="0"/>
          </a:p>
        </p:txBody>
      </p:sp>
      <p:sp>
        <p:nvSpPr>
          <p:cNvPr id="4" name="Slide Number Placeholder 3"/>
          <p:cNvSpPr>
            <a:spLocks noGrp="1"/>
          </p:cNvSpPr>
          <p:nvPr>
            <p:ph type="sldNum" sz="quarter" idx="12"/>
          </p:nvPr>
        </p:nvSpPr>
        <p:spPr/>
        <p:txBody>
          <a:bodyPr/>
          <a:lstStyle/>
          <a:p>
            <a:fld id="{AAB15946-82FC-4004-AC23-9E487A42AE67}" type="slidenum">
              <a:rPr lang="en-US" smtClean="0"/>
              <a:t>21</a:t>
            </a:fld>
            <a:endParaRPr lang="en-US"/>
          </a:p>
        </p:txBody>
      </p:sp>
    </p:spTree>
    <p:extLst>
      <p:ext uri="{BB962C8B-B14F-4D97-AF65-F5344CB8AC3E}">
        <p14:creationId xmlns:p14="http://schemas.microsoft.com/office/powerpoint/2010/main" val="382524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0125" y="2741521"/>
            <a:ext cx="8911687" cy="1280890"/>
          </a:xfrm>
        </p:spPr>
        <p:txBody>
          <a:bodyPr/>
          <a:lstStyle/>
          <a:p>
            <a:r>
              <a:rPr lang="en-US" dirty="0" smtClean="0"/>
              <a:t>Part 2	Grants Lifecycle</a:t>
            </a:r>
            <a:endParaRPr lang="en-US" dirty="0"/>
          </a:p>
        </p:txBody>
      </p:sp>
      <p:sp>
        <p:nvSpPr>
          <p:cNvPr id="6" name="Slide Number Placeholder 5"/>
          <p:cNvSpPr>
            <a:spLocks noGrp="1"/>
          </p:cNvSpPr>
          <p:nvPr>
            <p:ph type="sldNum" sz="quarter" idx="12"/>
          </p:nvPr>
        </p:nvSpPr>
        <p:spPr/>
        <p:txBody>
          <a:bodyPr/>
          <a:lstStyle/>
          <a:p>
            <a:fld id="{AAB15946-82FC-4004-AC23-9E487A42AE67}" type="slidenum">
              <a:rPr lang="en-US" smtClean="0"/>
              <a:t>22</a:t>
            </a:fld>
            <a:endParaRPr lang="en-US"/>
          </a:p>
        </p:txBody>
      </p:sp>
    </p:spTree>
    <p:extLst>
      <p:ext uri="{BB962C8B-B14F-4D97-AF65-F5344CB8AC3E}">
        <p14:creationId xmlns:p14="http://schemas.microsoft.com/office/powerpoint/2010/main" val="1640628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987" y="469235"/>
            <a:ext cx="10515600" cy="943769"/>
          </a:xfrm>
        </p:spPr>
        <p:txBody>
          <a:bodyPr/>
          <a:lstStyle/>
          <a:p>
            <a:r>
              <a:rPr lang="en-US" dirty="0" smtClean="0"/>
              <a:t>Grants lifecycle	</a:t>
            </a:r>
            <a:endParaRPr lang="en-US" dirty="0"/>
          </a:p>
        </p:txBody>
      </p:sp>
      <p:sp>
        <p:nvSpPr>
          <p:cNvPr id="6" name="Slide Number Placeholder 5"/>
          <p:cNvSpPr>
            <a:spLocks noGrp="1"/>
          </p:cNvSpPr>
          <p:nvPr>
            <p:ph type="sldNum" sz="quarter" idx="12"/>
          </p:nvPr>
        </p:nvSpPr>
        <p:spPr/>
        <p:txBody>
          <a:bodyPr/>
          <a:lstStyle/>
          <a:p>
            <a:fld id="{AAB15946-82FC-4004-AC23-9E487A42AE67}" type="slidenum">
              <a:rPr lang="en-US" smtClean="0"/>
              <a:t>23</a:t>
            </a:fld>
            <a:endParaRPr lang="en-US"/>
          </a:p>
        </p:txBody>
      </p:sp>
      <p:graphicFrame>
        <p:nvGraphicFramePr>
          <p:cNvPr id="5" name="Diagram 4"/>
          <p:cNvGraphicFramePr/>
          <p:nvPr>
            <p:extLst>
              <p:ext uri="{D42A27DB-BD31-4B8C-83A1-F6EECF244321}">
                <p14:modId xmlns:p14="http://schemas.microsoft.com/office/powerpoint/2010/main" val="1883678101"/>
              </p:ext>
            </p:extLst>
          </p:nvPr>
        </p:nvGraphicFramePr>
        <p:xfrm>
          <a:off x="2452333" y="107475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7952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Solicitation</a:t>
            </a:r>
            <a:endParaRPr lang="en-US" dirty="0"/>
          </a:p>
        </p:txBody>
      </p:sp>
      <p:sp>
        <p:nvSpPr>
          <p:cNvPr id="3" name="Content Placeholder 2"/>
          <p:cNvSpPr>
            <a:spLocks noGrp="1"/>
          </p:cNvSpPr>
          <p:nvPr>
            <p:ph idx="1"/>
          </p:nvPr>
        </p:nvSpPr>
        <p:spPr>
          <a:xfrm>
            <a:off x="2019057" y="2345845"/>
            <a:ext cx="8915400" cy="3777622"/>
          </a:xfrm>
        </p:spPr>
        <p:txBody>
          <a:bodyPr>
            <a:normAutofit/>
          </a:bodyPr>
          <a:lstStyle/>
          <a:p>
            <a:r>
              <a:rPr lang="en-US" sz="2400" dirty="0" smtClean="0"/>
              <a:t>What is included in a solicitation</a:t>
            </a:r>
          </a:p>
          <a:p>
            <a:pPr lvl="1"/>
            <a:r>
              <a:rPr lang="en-US" sz="2000" dirty="0" smtClean="0"/>
              <a:t>Program description</a:t>
            </a:r>
          </a:p>
          <a:p>
            <a:pPr lvl="1"/>
            <a:r>
              <a:rPr lang="en-US" sz="2000" dirty="0" smtClean="0"/>
              <a:t>Eligibility</a:t>
            </a:r>
          </a:p>
          <a:p>
            <a:pPr lvl="2"/>
            <a:r>
              <a:rPr lang="en-US" sz="1800" dirty="0" smtClean="0"/>
              <a:t>Pre-award assessment for sound controls/financial ability/</a:t>
            </a:r>
            <a:r>
              <a:rPr lang="en-US" sz="1800" dirty="0" err="1" smtClean="0"/>
              <a:t>etc</a:t>
            </a:r>
            <a:endParaRPr lang="en-US" sz="1800" dirty="0" smtClean="0"/>
          </a:p>
          <a:p>
            <a:pPr lvl="1"/>
            <a:r>
              <a:rPr lang="en-US" sz="2000" dirty="0" smtClean="0"/>
              <a:t>Instructions</a:t>
            </a:r>
          </a:p>
          <a:p>
            <a:pPr lvl="1"/>
            <a:r>
              <a:rPr lang="en-US" sz="2000" dirty="0" smtClean="0"/>
              <a:t>Award information (estimates on $ and timeline)</a:t>
            </a:r>
          </a:p>
          <a:p>
            <a:pPr lvl="1"/>
            <a:r>
              <a:rPr lang="en-US" sz="2000" dirty="0" smtClean="0"/>
              <a:t>Regulations</a:t>
            </a:r>
          </a:p>
          <a:p>
            <a:pPr lvl="1"/>
            <a:r>
              <a:rPr lang="en-US" sz="2000" dirty="0"/>
              <a:t>A</a:t>
            </a:r>
            <a:r>
              <a:rPr lang="en-US" sz="2000" dirty="0" smtClean="0"/>
              <a:t>nnexes</a:t>
            </a:r>
          </a:p>
        </p:txBody>
      </p:sp>
      <p:sp>
        <p:nvSpPr>
          <p:cNvPr id="7" name="Slide Number Placeholder 6"/>
          <p:cNvSpPr>
            <a:spLocks noGrp="1"/>
          </p:cNvSpPr>
          <p:nvPr>
            <p:ph type="sldNum" sz="quarter" idx="12"/>
          </p:nvPr>
        </p:nvSpPr>
        <p:spPr/>
        <p:txBody>
          <a:bodyPr/>
          <a:lstStyle/>
          <a:p>
            <a:fld id="{AAB15946-82FC-4004-AC23-9E487A42AE67}" type="slidenum">
              <a:rPr lang="en-US" smtClean="0"/>
              <a:t>24</a:t>
            </a:fld>
            <a:endParaRPr lang="en-US"/>
          </a:p>
        </p:txBody>
      </p:sp>
    </p:spTree>
    <p:extLst>
      <p:ext uri="{BB962C8B-B14F-4D97-AF65-F5344CB8AC3E}">
        <p14:creationId xmlns:p14="http://schemas.microsoft.com/office/powerpoint/2010/main" val="2542642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2019057" y="2345845"/>
            <a:ext cx="8915400" cy="3777622"/>
          </a:xfrm>
        </p:spPr>
        <p:txBody>
          <a:bodyPr>
            <a:normAutofit/>
          </a:bodyPr>
          <a:lstStyle/>
          <a:p>
            <a:r>
              <a:rPr lang="en-US" sz="2400" dirty="0" smtClean="0"/>
              <a:t>Internal review by the project staff issuing the grant</a:t>
            </a:r>
          </a:p>
          <a:p>
            <a:r>
              <a:rPr lang="en-US" sz="2400" dirty="0" smtClean="0"/>
              <a:t>Basic criteria will be established in the RFA/Concept Paper</a:t>
            </a:r>
            <a:endParaRPr lang="en-US" sz="2000" dirty="0" smtClean="0"/>
          </a:p>
        </p:txBody>
      </p:sp>
      <p:sp>
        <p:nvSpPr>
          <p:cNvPr id="7" name="Slide Number Placeholder 6"/>
          <p:cNvSpPr>
            <a:spLocks noGrp="1"/>
          </p:cNvSpPr>
          <p:nvPr>
            <p:ph type="sldNum" sz="quarter" idx="12"/>
          </p:nvPr>
        </p:nvSpPr>
        <p:spPr/>
        <p:txBody>
          <a:bodyPr/>
          <a:lstStyle/>
          <a:p>
            <a:fld id="{AAB15946-82FC-4004-AC23-9E487A42AE67}" type="slidenum">
              <a:rPr lang="en-US" smtClean="0"/>
              <a:t>25</a:t>
            </a:fld>
            <a:endParaRPr lang="en-US"/>
          </a:p>
        </p:txBody>
      </p:sp>
    </p:spTree>
    <p:extLst>
      <p:ext uri="{BB962C8B-B14F-4D97-AF65-F5344CB8AC3E}">
        <p14:creationId xmlns:p14="http://schemas.microsoft.com/office/powerpoint/2010/main" val="2052807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Diligence</a:t>
            </a:r>
            <a:endParaRPr lang="en-US" dirty="0"/>
          </a:p>
        </p:txBody>
      </p:sp>
      <p:sp>
        <p:nvSpPr>
          <p:cNvPr id="8" name="Slide Number Placeholder 7"/>
          <p:cNvSpPr>
            <a:spLocks noGrp="1"/>
          </p:cNvSpPr>
          <p:nvPr>
            <p:ph type="sldNum" sz="quarter" idx="12"/>
          </p:nvPr>
        </p:nvSpPr>
        <p:spPr/>
        <p:txBody>
          <a:bodyPr/>
          <a:lstStyle/>
          <a:p>
            <a:fld id="{AAB15946-82FC-4004-AC23-9E487A42AE67}" type="slidenum">
              <a:rPr lang="en-US" smtClean="0"/>
              <a:t>26</a:t>
            </a:fld>
            <a:endParaRPr lang="en-US"/>
          </a:p>
        </p:txBody>
      </p:sp>
      <p:graphicFrame>
        <p:nvGraphicFramePr>
          <p:cNvPr id="4" name="Diagram 3"/>
          <p:cNvGraphicFramePr/>
          <p:nvPr>
            <p:extLst>
              <p:ext uri="{D42A27DB-BD31-4B8C-83A1-F6EECF244321}">
                <p14:modId xmlns:p14="http://schemas.microsoft.com/office/powerpoint/2010/main" val="115122217"/>
              </p:ext>
            </p:extLst>
          </p:nvPr>
        </p:nvGraphicFramePr>
        <p:xfrm>
          <a:off x="2343971" y="126455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5402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Negotiations 	</a:t>
            </a:r>
            <a:endParaRPr lang="en-US" dirty="0"/>
          </a:p>
        </p:txBody>
      </p:sp>
      <p:sp>
        <p:nvSpPr>
          <p:cNvPr id="3" name="Content Placeholder 2"/>
          <p:cNvSpPr>
            <a:spLocks noGrp="1"/>
          </p:cNvSpPr>
          <p:nvPr>
            <p:ph idx="1"/>
          </p:nvPr>
        </p:nvSpPr>
        <p:spPr>
          <a:xfrm>
            <a:off x="2378613" y="3085264"/>
            <a:ext cx="7908388" cy="1829637"/>
          </a:xfrm>
        </p:spPr>
        <p:txBody>
          <a:bodyPr/>
          <a:lstStyle/>
          <a:p>
            <a:r>
              <a:rPr lang="en-US" sz="2400" dirty="0" smtClean="0"/>
              <a:t>Negotiations on budget and terms</a:t>
            </a:r>
          </a:p>
          <a:p>
            <a:r>
              <a:rPr lang="en-US" sz="2400" dirty="0" smtClean="0"/>
              <a:t>Sign required certifications</a:t>
            </a:r>
          </a:p>
          <a:p>
            <a:pPr marL="0" indent="0">
              <a:buNone/>
            </a:pPr>
            <a:endParaRPr lang="en-US" dirty="0"/>
          </a:p>
          <a:p>
            <a:endParaRPr lang="en-US" dirty="0" smtClean="0"/>
          </a:p>
          <a:p>
            <a:endParaRPr lang="en-US" dirty="0" smtClean="0"/>
          </a:p>
          <a:p>
            <a:endParaRPr lang="en-US" dirty="0"/>
          </a:p>
        </p:txBody>
      </p:sp>
      <p:sp>
        <p:nvSpPr>
          <p:cNvPr id="17" name="Slide Number Placeholder 16"/>
          <p:cNvSpPr>
            <a:spLocks noGrp="1"/>
          </p:cNvSpPr>
          <p:nvPr>
            <p:ph type="sldNum" sz="quarter" idx="12"/>
          </p:nvPr>
        </p:nvSpPr>
        <p:spPr/>
        <p:txBody>
          <a:bodyPr/>
          <a:lstStyle/>
          <a:p>
            <a:fld id="{AAB15946-82FC-4004-AC23-9E487A42AE67}" type="slidenum">
              <a:rPr lang="en-US" smtClean="0"/>
              <a:t>27</a:t>
            </a:fld>
            <a:endParaRPr lang="en-US"/>
          </a:p>
        </p:txBody>
      </p:sp>
    </p:spTree>
    <p:extLst>
      <p:ext uri="{BB962C8B-B14F-4D97-AF65-F5344CB8AC3E}">
        <p14:creationId xmlns:p14="http://schemas.microsoft.com/office/powerpoint/2010/main" val="3000625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459789" y="482982"/>
            <a:ext cx="7929283" cy="609600"/>
          </a:xfrm>
        </p:spPr>
        <p:txBody>
          <a:bodyPr>
            <a:normAutofit fontScale="90000"/>
          </a:bodyPr>
          <a:lstStyle/>
          <a:p>
            <a:r>
              <a:rPr lang="en-US" altLang="en-US" dirty="0" smtClean="0">
                <a:ea typeface="ＭＳ Ｐゴシック" panose="020B0600070205080204" pitchFamily="34" charset="-128"/>
              </a:rPr>
              <a:t>Pre-Award Responsibility Determination</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		</a:t>
            </a:r>
            <a:r>
              <a:rPr lang="en-US" altLang="en-US" sz="2700" dirty="0" smtClean="0">
                <a:ea typeface="ＭＳ Ｐゴシック" panose="020B0600070205080204" pitchFamily="34" charset="-128"/>
              </a:rPr>
              <a:t>Non-U.S. Organization Pre-Award Survey </a:t>
            </a:r>
            <a:r>
              <a:rPr lang="en-US" altLang="en-US" sz="1800" dirty="0" smtClean="0">
                <a:ea typeface="ＭＳ Ｐゴシック" panose="020B0600070205080204" pitchFamily="34" charset="-128"/>
              </a:rPr>
              <a:t>(NUPAS)</a:t>
            </a:r>
            <a:endParaRPr lang="en-US" altLang="en-US" sz="1800" dirty="0" smtClean="0"/>
          </a:p>
        </p:txBody>
      </p:sp>
      <p:sp>
        <p:nvSpPr>
          <p:cNvPr id="7" name="Slide Number Placeholder 6"/>
          <p:cNvSpPr>
            <a:spLocks noGrp="1"/>
          </p:cNvSpPr>
          <p:nvPr>
            <p:ph type="sldNum" sz="quarter" idx="12"/>
          </p:nvPr>
        </p:nvSpPr>
        <p:spPr/>
        <p:txBody>
          <a:bodyPr/>
          <a:lstStyle/>
          <a:p>
            <a:fld id="{AAB15946-82FC-4004-AC23-9E487A42AE67}" type="slidenum">
              <a:rPr lang="en-US" smtClean="0"/>
              <a:t>28</a:t>
            </a:fld>
            <a:endParaRPr lang="en-US"/>
          </a:p>
        </p:txBody>
      </p:sp>
      <p:sp>
        <p:nvSpPr>
          <p:cNvPr id="6" name="Rounded Rectangle 5"/>
          <p:cNvSpPr/>
          <p:nvPr/>
        </p:nvSpPr>
        <p:spPr>
          <a:xfrm>
            <a:off x="6970955" y="3415698"/>
            <a:ext cx="4066391" cy="326898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2400" b="1" dirty="0" smtClean="0">
                <a:solidFill>
                  <a:schemeClr val="tx1"/>
                </a:solidFill>
              </a:rPr>
              <a:t>Capacity and risk areas to review : </a:t>
            </a:r>
          </a:p>
          <a:p>
            <a:pPr marL="285750" indent="-285750">
              <a:buFont typeface="Arial" panose="020B0604020202020204" pitchFamily="34" charset="0"/>
              <a:buChar char="•"/>
            </a:pPr>
            <a:r>
              <a:rPr lang="en-US" altLang="en-US" dirty="0">
                <a:solidFill>
                  <a:schemeClr val="bg2">
                    <a:lumMod val="25000"/>
                  </a:schemeClr>
                </a:solidFill>
                <a:ea typeface="ＭＳ Ｐゴシック" panose="020B0600070205080204" pitchFamily="34" charset="-128"/>
              </a:rPr>
              <a:t>Legal Structure</a:t>
            </a:r>
          </a:p>
          <a:p>
            <a:pPr marL="285750" indent="-285750">
              <a:buFont typeface="Arial" panose="020B0604020202020204" pitchFamily="34" charset="0"/>
              <a:buChar char="•"/>
            </a:pPr>
            <a:r>
              <a:rPr lang="en-US" altLang="en-US" dirty="0">
                <a:solidFill>
                  <a:schemeClr val="bg2">
                    <a:lumMod val="25000"/>
                  </a:schemeClr>
                </a:solidFill>
                <a:ea typeface="ＭＳ Ｐゴシック" panose="020B0600070205080204" pitchFamily="34" charset="-128"/>
              </a:rPr>
              <a:t>Financial management and internal control systems</a:t>
            </a:r>
          </a:p>
          <a:p>
            <a:pPr marL="285750" indent="-285750">
              <a:buFont typeface="Arial" panose="020B0604020202020204" pitchFamily="34" charset="0"/>
              <a:buChar char="•"/>
            </a:pPr>
            <a:r>
              <a:rPr lang="en-US" altLang="en-US" dirty="0">
                <a:solidFill>
                  <a:schemeClr val="bg2">
                    <a:lumMod val="25000"/>
                  </a:schemeClr>
                </a:solidFill>
                <a:ea typeface="ＭＳ Ｐゴシック" panose="020B0600070205080204" pitchFamily="34" charset="-128"/>
              </a:rPr>
              <a:t>Procurement systems</a:t>
            </a:r>
          </a:p>
          <a:p>
            <a:pPr marL="285750" indent="-285750">
              <a:buFont typeface="Arial" panose="020B0604020202020204" pitchFamily="34" charset="0"/>
              <a:buChar char="•"/>
            </a:pPr>
            <a:r>
              <a:rPr lang="en-US" altLang="en-US" dirty="0">
                <a:solidFill>
                  <a:schemeClr val="bg2">
                    <a:lumMod val="25000"/>
                  </a:schemeClr>
                </a:solidFill>
                <a:ea typeface="ＭＳ Ｐゴシック" panose="020B0600070205080204" pitchFamily="34" charset="-128"/>
              </a:rPr>
              <a:t>Human Resources</a:t>
            </a:r>
          </a:p>
          <a:p>
            <a:pPr marL="285750" indent="-285750">
              <a:buFont typeface="Arial" panose="020B0604020202020204" pitchFamily="34" charset="0"/>
              <a:buChar char="•"/>
            </a:pPr>
            <a:r>
              <a:rPr lang="en-US" altLang="en-US" dirty="0">
                <a:solidFill>
                  <a:schemeClr val="bg2">
                    <a:lumMod val="25000"/>
                  </a:schemeClr>
                </a:solidFill>
                <a:ea typeface="ＭＳ Ｐゴシック" panose="020B0600070205080204" pitchFamily="34" charset="-128"/>
              </a:rPr>
              <a:t>Project Performance Management </a:t>
            </a:r>
          </a:p>
          <a:p>
            <a:pPr marL="285750" indent="-285750" algn="ctr">
              <a:buFont typeface="Arial" panose="020B0604020202020204" pitchFamily="34" charset="0"/>
              <a:buChar char="•"/>
            </a:pPr>
            <a:endParaRPr lang="en-US" dirty="0"/>
          </a:p>
        </p:txBody>
      </p:sp>
      <p:sp>
        <p:nvSpPr>
          <p:cNvPr id="2" name="Rounded Rectangle 1"/>
          <p:cNvSpPr/>
          <p:nvPr/>
        </p:nvSpPr>
        <p:spPr>
          <a:xfrm>
            <a:off x="1201802" y="1980281"/>
            <a:ext cx="5174457" cy="381381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2400" b="1" dirty="0" smtClean="0">
                <a:solidFill>
                  <a:schemeClr val="bg2">
                    <a:lumMod val="25000"/>
                  </a:schemeClr>
                </a:solidFill>
              </a:rPr>
              <a:t>NUPAS Objectives: </a:t>
            </a:r>
          </a:p>
          <a:p>
            <a:pPr marL="285750" indent="-285750">
              <a:buFont typeface="Arial" panose="020B0604020202020204" pitchFamily="34" charset="0"/>
              <a:buChar char="•"/>
            </a:pPr>
            <a:r>
              <a:rPr lang="en-US" dirty="0">
                <a:solidFill>
                  <a:schemeClr val="bg2">
                    <a:lumMod val="25000"/>
                  </a:schemeClr>
                </a:solidFill>
                <a:ea typeface="ＭＳ Ｐゴシック" panose="020B0600070205080204" pitchFamily="34" charset="-128"/>
              </a:rPr>
              <a:t>Determine whether the organization </a:t>
            </a:r>
            <a:r>
              <a:rPr lang="en-US" altLang="en-US" dirty="0">
                <a:solidFill>
                  <a:schemeClr val="bg2">
                    <a:lumMod val="25000"/>
                  </a:schemeClr>
                </a:solidFill>
                <a:ea typeface="ＭＳ Ｐゴシック" panose="020B0600070205080204" pitchFamily="34" charset="-128"/>
              </a:rPr>
              <a:t>has sufficient financial and managerial capacity to manage USAID funds in accordance with U.S. Government and USAID requirements</a:t>
            </a:r>
          </a:p>
          <a:p>
            <a:pPr marL="285750" indent="-285750">
              <a:buFont typeface="Arial" panose="020B0604020202020204" pitchFamily="34" charset="0"/>
              <a:buChar char="•"/>
            </a:pPr>
            <a:r>
              <a:rPr lang="en-US" altLang="en-US" dirty="0">
                <a:solidFill>
                  <a:schemeClr val="bg2">
                    <a:lumMod val="25000"/>
                  </a:schemeClr>
                </a:solidFill>
                <a:ea typeface="ＭＳ Ｐゴシック" panose="020B0600070205080204" pitchFamily="34" charset="-128"/>
              </a:rPr>
              <a:t>D</a:t>
            </a:r>
            <a:r>
              <a:rPr lang="en-US" altLang="en-US" dirty="0" smtClean="0">
                <a:solidFill>
                  <a:schemeClr val="bg2">
                    <a:lumMod val="25000"/>
                  </a:schemeClr>
                </a:solidFill>
                <a:ea typeface="ＭＳ Ｐゴシック" panose="020B0600070205080204" pitchFamily="34" charset="-128"/>
              </a:rPr>
              <a:t>etermine </a:t>
            </a:r>
            <a:r>
              <a:rPr lang="en-US" altLang="en-US" dirty="0">
                <a:solidFill>
                  <a:schemeClr val="bg2">
                    <a:lumMod val="25000"/>
                  </a:schemeClr>
                </a:solidFill>
                <a:ea typeface="ＭＳ Ｐゴシック" panose="020B0600070205080204" pitchFamily="34" charset="-128"/>
              </a:rPr>
              <a:t>the most appropriate method of financing </a:t>
            </a:r>
          </a:p>
          <a:p>
            <a:pPr marL="285750" indent="-285750">
              <a:buFont typeface="Arial" panose="020B0604020202020204" pitchFamily="34" charset="0"/>
              <a:buChar char="•"/>
            </a:pPr>
            <a:r>
              <a:rPr lang="en-US" altLang="en-US" dirty="0">
                <a:solidFill>
                  <a:schemeClr val="bg2">
                    <a:lumMod val="25000"/>
                  </a:schemeClr>
                </a:solidFill>
                <a:ea typeface="ＭＳ Ｐゴシック" panose="020B0600070205080204" pitchFamily="34" charset="-128"/>
              </a:rPr>
              <a:t>D</a:t>
            </a:r>
            <a:r>
              <a:rPr lang="en-US" altLang="en-US" dirty="0" smtClean="0">
                <a:solidFill>
                  <a:schemeClr val="bg2">
                    <a:lumMod val="25000"/>
                  </a:schemeClr>
                </a:solidFill>
                <a:ea typeface="ＭＳ Ｐゴシック" panose="020B0600070205080204" pitchFamily="34" charset="-128"/>
              </a:rPr>
              <a:t>etermine </a:t>
            </a:r>
            <a:r>
              <a:rPr lang="en-US" altLang="en-US" dirty="0">
                <a:solidFill>
                  <a:schemeClr val="bg2">
                    <a:lumMod val="25000"/>
                  </a:schemeClr>
                </a:solidFill>
                <a:ea typeface="ＭＳ Ｐゴシック" panose="020B0600070205080204" pitchFamily="34" charset="-128"/>
              </a:rPr>
              <a:t>the degree of support and oversight necessary to ensure proper accountability of funds</a:t>
            </a:r>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4220415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Award</a:t>
            </a:r>
            <a:endParaRPr lang="en-US" b="1" dirty="0"/>
          </a:p>
        </p:txBody>
      </p:sp>
      <p:sp>
        <p:nvSpPr>
          <p:cNvPr id="3" name="Content Placeholder 2"/>
          <p:cNvSpPr>
            <a:spLocks noGrp="1"/>
          </p:cNvSpPr>
          <p:nvPr>
            <p:ph idx="1"/>
          </p:nvPr>
        </p:nvSpPr>
        <p:spPr>
          <a:xfrm>
            <a:off x="2592925" y="1732767"/>
            <a:ext cx="8915400" cy="3777622"/>
          </a:xfrm>
        </p:spPr>
        <p:txBody>
          <a:bodyPr>
            <a:normAutofit fontScale="92500"/>
          </a:bodyPr>
          <a:lstStyle/>
          <a:p>
            <a:pPr marL="0" indent="0">
              <a:buNone/>
            </a:pPr>
            <a:r>
              <a:rPr lang="en-US" dirty="0" smtClean="0"/>
              <a:t>Important items to look for in your award</a:t>
            </a:r>
          </a:p>
          <a:p>
            <a:r>
              <a:rPr lang="en-US" altLang="en-US" dirty="0"/>
              <a:t>Signatures</a:t>
            </a:r>
          </a:p>
          <a:p>
            <a:r>
              <a:rPr lang="en-US" altLang="en-US" dirty="0"/>
              <a:t>Points of contact</a:t>
            </a:r>
          </a:p>
          <a:p>
            <a:r>
              <a:rPr lang="en-US" altLang="en-US" dirty="0"/>
              <a:t>Term of the activity</a:t>
            </a:r>
          </a:p>
          <a:p>
            <a:r>
              <a:rPr lang="en-US" altLang="en-US" dirty="0"/>
              <a:t>Objective of the activity</a:t>
            </a:r>
          </a:p>
          <a:p>
            <a:r>
              <a:rPr lang="en-US" altLang="en-US" dirty="0"/>
              <a:t>Reporting requirements/deadlines</a:t>
            </a:r>
          </a:p>
          <a:p>
            <a:r>
              <a:rPr lang="en-US" altLang="en-US" dirty="0"/>
              <a:t>Budget</a:t>
            </a:r>
          </a:p>
          <a:p>
            <a:r>
              <a:rPr lang="en-US" altLang="en-US" dirty="0"/>
              <a:t>Payment Terms</a:t>
            </a:r>
          </a:p>
          <a:p>
            <a:r>
              <a:rPr lang="en-US" altLang="en-US" dirty="0"/>
              <a:t>Special considerations – who is going to do the procurement, are there any specific approvals needed, branding and marking, termination clauses, etc.</a:t>
            </a:r>
          </a:p>
        </p:txBody>
      </p:sp>
      <p:sp>
        <p:nvSpPr>
          <p:cNvPr id="7" name="Slide Number Placeholder 6"/>
          <p:cNvSpPr>
            <a:spLocks noGrp="1"/>
          </p:cNvSpPr>
          <p:nvPr>
            <p:ph type="sldNum" sz="quarter" idx="12"/>
          </p:nvPr>
        </p:nvSpPr>
        <p:spPr/>
        <p:txBody>
          <a:bodyPr/>
          <a:lstStyle/>
          <a:p>
            <a:fld id="{AAB15946-82FC-4004-AC23-9E487A42AE67}" type="slidenum">
              <a:rPr lang="en-US" smtClean="0"/>
              <a:t>29</a:t>
            </a:fld>
            <a:endParaRPr lang="en-US"/>
          </a:p>
        </p:txBody>
      </p:sp>
      <p:graphicFrame>
        <p:nvGraphicFramePr>
          <p:cNvPr id="6" name="Diagram 5"/>
          <p:cNvGraphicFramePr/>
          <p:nvPr>
            <p:extLst>
              <p:ext uri="{D42A27DB-BD31-4B8C-83A1-F6EECF244321}">
                <p14:modId xmlns:p14="http://schemas.microsoft.com/office/powerpoint/2010/main" val="3027433371"/>
              </p:ext>
            </p:extLst>
          </p:nvPr>
        </p:nvGraphicFramePr>
        <p:xfrm>
          <a:off x="7848509" y="970344"/>
          <a:ext cx="4610727" cy="3073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1002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970344"/>
            <a:ext cx="8911687" cy="1280890"/>
          </a:xfrm>
        </p:spPr>
        <p:txBody>
          <a:bodyPr/>
          <a:lstStyle/>
          <a:p>
            <a:r>
              <a:rPr lang="en-US" dirty="0" smtClean="0"/>
              <a:t>What you will learn</a:t>
            </a:r>
            <a:endParaRPr lang="en-US" dirty="0"/>
          </a:p>
        </p:txBody>
      </p:sp>
      <p:sp>
        <p:nvSpPr>
          <p:cNvPr id="3" name="Content Placeholder 2"/>
          <p:cNvSpPr>
            <a:spLocks noGrp="1"/>
          </p:cNvSpPr>
          <p:nvPr>
            <p:ph idx="1"/>
          </p:nvPr>
        </p:nvSpPr>
        <p:spPr/>
        <p:txBody>
          <a:bodyPr/>
          <a:lstStyle/>
          <a:p>
            <a:r>
              <a:rPr lang="en-US" sz="2800" dirty="0" smtClean="0"/>
              <a:t>Regulations, standards, USAID vocabulary, grants framework</a:t>
            </a:r>
          </a:p>
          <a:p>
            <a:r>
              <a:rPr lang="en-US" sz="2800" dirty="0" smtClean="0"/>
              <a:t>Compliance requirements</a:t>
            </a:r>
          </a:p>
          <a:p>
            <a:r>
              <a:rPr lang="en-US" sz="2800" dirty="0" smtClean="0"/>
              <a:t>What a grant award cycle entails</a:t>
            </a:r>
          </a:p>
          <a:p>
            <a:r>
              <a:rPr lang="en-US" sz="2800" dirty="0" smtClean="0"/>
              <a:t>How to complete some sections of a solicitation, and evaluate how well a submission aligns with an RFA (Request for Applications)</a:t>
            </a:r>
          </a:p>
          <a:p>
            <a:endParaRPr lang="en-US" dirty="0" smtClean="0"/>
          </a:p>
        </p:txBody>
      </p:sp>
    </p:spTree>
    <p:extLst>
      <p:ext uri="{BB962C8B-B14F-4D97-AF65-F5344CB8AC3E}">
        <p14:creationId xmlns:p14="http://schemas.microsoft.com/office/powerpoint/2010/main" val="3122241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t>
            </a:r>
            <a:endParaRPr lang="en-US" dirty="0"/>
          </a:p>
        </p:txBody>
      </p:sp>
      <p:sp>
        <p:nvSpPr>
          <p:cNvPr id="6" name="Slide Number Placeholder 5"/>
          <p:cNvSpPr>
            <a:spLocks noGrp="1"/>
          </p:cNvSpPr>
          <p:nvPr>
            <p:ph type="sldNum" sz="quarter" idx="12"/>
          </p:nvPr>
        </p:nvSpPr>
        <p:spPr/>
        <p:txBody>
          <a:bodyPr/>
          <a:lstStyle/>
          <a:p>
            <a:fld id="{AAB15946-82FC-4004-AC23-9E487A42AE67}" type="slidenum">
              <a:rPr lang="en-US" smtClean="0"/>
              <a:t>30</a:t>
            </a:fld>
            <a:endParaRPr lang="en-US"/>
          </a:p>
        </p:txBody>
      </p:sp>
      <p:sp>
        <p:nvSpPr>
          <p:cNvPr id="7" name="Content Placeholder 2"/>
          <p:cNvSpPr>
            <a:spLocks noGrp="1"/>
          </p:cNvSpPr>
          <p:nvPr>
            <p:ph idx="1"/>
          </p:nvPr>
        </p:nvSpPr>
        <p:spPr>
          <a:xfrm>
            <a:off x="2589212" y="2133600"/>
            <a:ext cx="8915400" cy="3777622"/>
          </a:xfrm>
        </p:spPr>
        <p:txBody>
          <a:bodyPr/>
          <a:lstStyle/>
          <a:p>
            <a:r>
              <a:rPr lang="en-US" dirty="0" smtClean="0"/>
              <a:t>Understand your activity and follow your activity plan</a:t>
            </a:r>
          </a:p>
          <a:p>
            <a:r>
              <a:rPr lang="en-US" dirty="0" smtClean="0"/>
              <a:t>Progress reports</a:t>
            </a:r>
          </a:p>
          <a:p>
            <a:r>
              <a:rPr lang="en-US" dirty="0" smtClean="0"/>
              <a:t>Financial terms for payment based on type of grant</a:t>
            </a:r>
          </a:p>
          <a:p>
            <a:r>
              <a:rPr lang="en-US" dirty="0" smtClean="0"/>
              <a:t>Project management </a:t>
            </a:r>
          </a:p>
          <a:p>
            <a:pPr lvl="2"/>
            <a:r>
              <a:rPr lang="en-US" dirty="0" smtClean="0"/>
              <a:t>What to do if you cannot meet your deliverable or terms per your agreement</a:t>
            </a:r>
          </a:p>
          <a:p>
            <a:pPr lvl="2"/>
            <a:r>
              <a:rPr lang="en-US" dirty="0" smtClean="0"/>
              <a:t>Procurements or activities are delayed</a:t>
            </a:r>
          </a:p>
          <a:p>
            <a:pPr lvl="2"/>
            <a:r>
              <a:rPr lang="en-US" dirty="0" smtClean="0"/>
              <a:t>Mid-cycle modifications</a:t>
            </a:r>
          </a:p>
          <a:p>
            <a:pPr lvl="2"/>
            <a:r>
              <a:rPr lang="en-US" dirty="0" smtClean="0"/>
              <a:t>M&amp;E</a:t>
            </a:r>
          </a:p>
          <a:p>
            <a:pPr marL="914400" lvl="2" indent="0">
              <a:buNone/>
            </a:pPr>
            <a:endParaRPr lang="en-US" dirty="0" smtClean="0"/>
          </a:p>
        </p:txBody>
      </p:sp>
    </p:spTree>
    <p:extLst>
      <p:ext uri="{BB962C8B-B14F-4D97-AF65-F5344CB8AC3E}">
        <p14:creationId xmlns:p14="http://schemas.microsoft.com/office/powerpoint/2010/main" val="3470665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5291" y="458671"/>
            <a:ext cx="2768215" cy="658222"/>
          </a:xfrm>
        </p:spPr>
        <p:txBody>
          <a:bodyPr/>
          <a:lstStyle/>
          <a:p>
            <a:r>
              <a:rPr lang="en-US" dirty="0" smtClean="0"/>
              <a:t>Closeout</a:t>
            </a:r>
            <a:endParaRPr lang="en-US" dirty="0"/>
          </a:p>
        </p:txBody>
      </p:sp>
      <p:sp>
        <p:nvSpPr>
          <p:cNvPr id="7" name="Slide Number Placeholder 6"/>
          <p:cNvSpPr>
            <a:spLocks noGrp="1"/>
          </p:cNvSpPr>
          <p:nvPr>
            <p:ph type="sldNum" sz="quarter" idx="12"/>
          </p:nvPr>
        </p:nvSpPr>
        <p:spPr/>
        <p:txBody>
          <a:bodyPr/>
          <a:lstStyle/>
          <a:p>
            <a:fld id="{AAB15946-82FC-4004-AC23-9E487A42AE67}" type="slidenum">
              <a:rPr lang="en-US" smtClean="0"/>
              <a:t>31</a:t>
            </a:fld>
            <a:endParaRPr lang="en-US"/>
          </a:p>
        </p:txBody>
      </p:sp>
      <p:graphicFrame>
        <p:nvGraphicFramePr>
          <p:cNvPr id="5" name="Diagram 4"/>
          <p:cNvGraphicFramePr/>
          <p:nvPr>
            <p:extLst>
              <p:ext uri="{D42A27DB-BD31-4B8C-83A1-F6EECF244321}">
                <p14:modId xmlns:p14="http://schemas.microsoft.com/office/powerpoint/2010/main" val="4059712835"/>
              </p:ext>
            </p:extLst>
          </p:nvPr>
        </p:nvGraphicFramePr>
        <p:xfrm>
          <a:off x="3239589" y="1282332"/>
          <a:ext cx="7660018" cy="5106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3495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Cycle Exercise</a:t>
            </a:r>
            <a:endParaRPr lang="en-US" dirty="0"/>
          </a:p>
        </p:txBody>
      </p:sp>
      <p:sp>
        <p:nvSpPr>
          <p:cNvPr id="3" name="Content Placeholder 2"/>
          <p:cNvSpPr>
            <a:spLocks noGrp="1"/>
          </p:cNvSpPr>
          <p:nvPr>
            <p:ph idx="1"/>
          </p:nvPr>
        </p:nvSpPr>
        <p:spPr/>
        <p:txBody>
          <a:bodyPr>
            <a:normAutofit/>
          </a:bodyPr>
          <a:lstStyle/>
          <a:p>
            <a:r>
              <a:rPr lang="en-US" sz="2800" dirty="0" smtClean="0"/>
              <a:t>Work in groups to put the stages of a grant in the correct order</a:t>
            </a:r>
            <a:endParaRPr lang="en-US" sz="2800" dirty="0"/>
          </a:p>
        </p:txBody>
      </p:sp>
      <p:sp>
        <p:nvSpPr>
          <p:cNvPr id="4" name="Slide Number Placeholder 3"/>
          <p:cNvSpPr>
            <a:spLocks noGrp="1"/>
          </p:cNvSpPr>
          <p:nvPr>
            <p:ph type="sldNum" sz="quarter" idx="12"/>
          </p:nvPr>
        </p:nvSpPr>
        <p:spPr/>
        <p:txBody>
          <a:bodyPr/>
          <a:lstStyle/>
          <a:p>
            <a:fld id="{AAB15946-82FC-4004-AC23-9E487A42AE67}" type="slidenum">
              <a:rPr lang="en-US" smtClean="0"/>
              <a:t>32</a:t>
            </a:fld>
            <a:endParaRPr lang="en-US"/>
          </a:p>
        </p:txBody>
      </p:sp>
    </p:spTree>
    <p:extLst>
      <p:ext uri="{BB962C8B-B14F-4D97-AF65-F5344CB8AC3E}">
        <p14:creationId xmlns:p14="http://schemas.microsoft.com/office/powerpoint/2010/main" val="3494328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RFAs/Concept Papers</a:t>
            </a:r>
            <a:endParaRPr lang="en-US" dirty="0"/>
          </a:p>
        </p:txBody>
      </p:sp>
      <p:sp>
        <p:nvSpPr>
          <p:cNvPr id="3" name="Content Placeholder 2"/>
          <p:cNvSpPr>
            <a:spLocks noGrp="1"/>
          </p:cNvSpPr>
          <p:nvPr>
            <p:ph idx="1"/>
          </p:nvPr>
        </p:nvSpPr>
        <p:spPr/>
        <p:txBody>
          <a:bodyPr/>
          <a:lstStyle/>
          <a:p>
            <a:r>
              <a:rPr lang="en-US" altLang="en-US" sz="2800" dirty="0"/>
              <a:t>What </a:t>
            </a:r>
            <a:r>
              <a:rPr lang="en-US" altLang="en-US" sz="2800" dirty="0" smtClean="0"/>
              <a:t>does it mean to “be </a:t>
            </a:r>
            <a:r>
              <a:rPr lang="en-US" altLang="en-US" sz="2800" dirty="0"/>
              <a:t>responsive</a:t>
            </a:r>
            <a:r>
              <a:rPr lang="en-US" altLang="en-US" sz="2800" dirty="0" smtClean="0"/>
              <a:t>” to a solicitation??</a:t>
            </a:r>
          </a:p>
          <a:p>
            <a:endParaRPr lang="en-US" dirty="0"/>
          </a:p>
        </p:txBody>
      </p:sp>
      <p:sp>
        <p:nvSpPr>
          <p:cNvPr id="4" name="Slide Number Placeholder 3"/>
          <p:cNvSpPr>
            <a:spLocks noGrp="1"/>
          </p:cNvSpPr>
          <p:nvPr>
            <p:ph type="sldNum" sz="quarter" idx="12"/>
          </p:nvPr>
        </p:nvSpPr>
        <p:spPr/>
        <p:txBody>
          <a:bodyPr/>
          <a:lstStyle/>
          <a:p>
            <a:fld id="{AAB15946-82FC-4004-AC23-9E487A42AE67}" type="slidenum">
              <a:rPr lang="en-US" smtClean="0"/>
              <a:t>33</a:t>
            </a:fld>
            <a:endParaRPr lang="en-US"/>
          </a:p>
        </p:txBody>
      </p:sp>
    </p:spTree>
    <p:extLst>
      <p:ext uri="{BB962C8B-B14F-4D97-AF65-F5344CB8AC3E}">
        <p14:creationId xmlns:p14="http://schemas.microsoft.com/office/powerpoint/2010/main" val="26462229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15 min</a:t>
            </a:r>
            <a:endParaRPr lang="en-US" dirty="0"/>
          </a:p>
        </p:txBody>
      </p:sp>
      <p:sp>
        <p:nvSpPr>
          <p:cNvPr id="6" name="Slide Number Placeholder 5"/>
          <p:cNvSpPr>
            <a:spLocks noGrp="1"/>
          </p:cNvSpPr>
          <p:nvPr>
            <p:ph type="sldNum" sz="quarter" idx="12"/>
          </p:nvPr>
        </p:nvSpPr>
        <p:spPr/>
        <p:txBody>
          <a:bodyPr/>
          <a:lstStyle/>
          <a:p>
            <a:fld id="{AAB15946-82FC-4004-AC23-9E487A42AE67}" type="slidenum">
              <a:rPr lang="en-US" smtClean="0"/>
              <a:t>34</a:t>
            </a:fld>
            <a:endParaRPr lang="en-US"/>
          </a:p>
        </p:txBody>
      </p:sp>
      <p:pic>
        <p:nvPicPr>
          <p:cNvPr id="27652" name="Picture 4" descr="http://www.clipartkid.com/images/31/coffee-clip-art-images-free-for-commercial-use-page-2-6Cdpey-clipart.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17501" y="2182762"/>
            <a:ext cx="3171030"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490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III: Case </a:t>
            </a:r>
            <a:r>
              <a:rPr lang="en-US" dirty="0" smtClean="0"/>
              <a:t>Study/Group Exercise</a:t>
            </a:r>
            <a:endParaRPr lang="en-US" dirty="0"/>
          </a:p>
        </p:txBody>
      </p:sp>
      <p:sp>
        <p:nvSpPr>
          <p:cNvPr id="3" name="Content Placeholder 2"/>
          <p:cNvSpPr>
            <a:spLocks noGrp="1"/>
          </p:cNvSpPr>
          <p:nvPr>
            <p:ph idx="1"/>
          </p:nvPr>
        </p:nvSpPr>
        <p:spPr/>
        <p:txBody>
          <a:bodyPr>
            <a:normAutofit/>
          </a:bodyPr>
          <a:lstStyle/>
          <a:p>
            <a:r>
              <a:rPr lang="en-US" sz="3600" dirty="0"/>
              <a:t>Creating an activity plan and Gantt chart for a solicitation</a:t>
            </a:r>
          </a:p>
        </p:txBody>
      </p:sp>
      <p:sp>
        <p:nvSpPr>
          <p:cNvPr id="4" name="Slide Number Placeholder 3"/>
          <p:cNvSpPr>
            <a:spLocks noGrp="1"/>
          </p:cNvSpPr>
          <p:nvPr>
            <p:ph type="sldNum" sz="quarter" idx="12"/>
          </p:nvPr>
        </p:nvSpPr>
        <p:spPr/>
        <p:txBody>
          <a:bodyPr/>
          <a:lstStyle/>
          <a:p>
            <a:fld id="{AAB15946-82FC-4004-AC23-9E487A42AE67}" type="slidenum">
              <a:rPr lang="en-US" smtClean="0"/>
              <a:t>35</a:t>
            </a:fld>
            <a:endParaRPr lang="en-US"/>
          </a:p>
        </p:txBody>
      </p:sp>
    </p:spTree>
    <p:extLst>
      <p:ext uri="{BB962C8B-B14F-4D97-AF65-F5344CB8AC3E}">
        <p14:creationId xmlns:p14="http://schemas.microsoft.com/office/powerpoint/2010/main" val="2630627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 1 hour</a:t>
            </a:r>
            <a:endParaRPr lang="en-US" dirty="0"/>
          </a:p>
        </p:txBody>
      </p:sp>
      <p:sp>
        <p:nvSpPr>
          <p:cNvPr id="6" name="Slide Number Placeholder 5"/>
          <p:cNvSpPr>
            <a:spLocks noGrp="1"/>
          </p:cNvSpPr>
          <p:nvPr>
            <p:ph type="sldNum" sz="quarter" idx="12"/>
          </p:nvPr>
        </p:nvSpPr>
        <p:spPr/>
        <p:txBody>
          <a:bodyPr/>
          <a:lstStyle/>
          <a:p>
            <a:fld id="{AAB15946-82FC-4004-AC23-9E487A42AE67}" type="slidenum">
              <a:rPr lang="en-US" smtClean="0"/>
              <a:t>36</a:t>
            </a:fld>
            <a:endParaRPr lang="en-US"/>
          </a:p>
        </p:txBody>
      </p:sp>
      <p:pic>
        <p:nvPicPr>
          <p:cNvPr id="27652" name="Picture 4" descr="http://www.clipartkid.com/images/31/coffee-clip-art-images-free-for-commercial-use-page-2-6Cdpey-clipart.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17501" y="2182762"/>
            <a:ext cx="3171030"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402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5325" y="2741521"/>
            <a:ext cx="8911687" cy="1280890"/>
          </a:xfrm>
        </p:spPr>
        <p:txBody>
          <a:bodyPr/>
          <a:lstStyle/>
          <a:p>
            <a:r>
              <a:rPr lang="en-US" dirty="0"/>
              <a:t>Part IV:  Internal </a:t>
            </a:r>
            <a:r>
              <a:rPr lang="en-US" dirty="0" smtClean="0"/>
              <a:t>Controls, Ethics </a:t>
            </a:r>
            <a:r>
              <a:rPr lang="en-US" dirty="0"/>
              <a:t>and </a:t>
            </a:r>
            <a:r>
              <a:rPr lang="en-US" dirty="0" smtClean="0"/>
              <a:t>Standards </a:t>
            </a:r>
            <a:r>
              <a:rPr lang="en-US" dirty="0"/>
              <a:t>of </a:t>
            </a:r>
            <a:r>
              <a:rPr lang="en-US" dirty="0" smtClean="0"/>
              <a:t>Business Conduct</a:t>
            </a:r>
            <a:endParaRPr lang="en-US" dirty="0"/>
          </a:p>
        </p:txBody>
      </p:sp>
      <p:sp>
        <p:nvSpPr>
          <p:cNvPr id="4" name="Slide Number Placeholder 3"/>
          <p:cNvSpPr>
            <a:spLocks noGrp="1"/>
          </p:cNvSpPr>
          <p:nvPr>
            <p:ph type="sldNum" sz="quarter" idx="12"/>
          </p:nvPr>
        </p:nvSpPr>
        <p:spPr/>
        <p:txBody>
          <a:bodyPr/>
          <a:lstStyle/>
          <a:p>
            <a:fld id="{AAB15946-82FC-4004-AC23-9E487A42AE67}" type="slidenum">
              <a:rPr lang="en-US" smtClean="0"/>
              <a:t>37</a:t>
            </a:fld>
            <a:endParaRPr lang="en-US"/>
          </a:p>
        </p:txBody>
      </p:sp>
    </p:spTree>
    <p:extLst>
      <p:ext uri="{BB962C8B-B14F-4D97-AF65-F5344CB8AC3E}">
        <p14:creationId xmlns:p14="http://schemas.microsoft.com/office/powerpoint/2010/main" val="41611095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AU" dirty="0" smtClean="0"/>
              <a:t>Ethics, Compliance and Internal Controls</a:t>
            </a:r>
            <a:r>
              <a:rPr lang="en-US" dirty="0"/>
              <a:t/>
            </a:r>
            <a:br>
              <a:rPr lang="en-US" dirty="0"/>
            </a:br>
            <a:endParaRPr lang="en-US" dirty="0"/>
          </a:p>
        </p:txBody>
      </p:sp>
      <p:sp>
        <p:nvSpPr>
          <p:cNvPr id="8" name="Slide Number Placeholder 7"/>
          <p:cNvSpPr>
            <a:spLocks noGrp="1"/>
          </p:cNvSpPr>
          <p:nvPr>
            <p:ph type="sldNum" sz="quarter" idx="12"/>
          </p:nvPr>
        </p:nvSpPr>
        <p:spPr/>
        <p:txBody>
          <a:bodyPr/>
          <a:lstStyle/>
          <a:p>
            <a:fld id="{AAB15946-82FC-4004-AC23-9E487A42AE67}" type="slidenum">
              <a:rPr lang="en-US" smtClean="0"/>
              <a:t>38</a:t>
            </a:fld>
            <a:endParaRPr lang="en-US"/>
          </a:p>
        </p:txBody>
      </p:sp>
      <p:pic>
        <p:nvPicPr>
          <p:cNvPr id="5" name="Picture 2" descr="C:\Users\hedwards\Pictures\eth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2125" y="4210594"/>
            <a:ext cx="3529875" cy="264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109291" y="1867052"/>
            <a:ext cx="5762859" cy="3318857"/>
          </a:xfrm>
          <a:prstGeom prst="rect">
            <a:avLst/>
          </a:prstGeom>
        </p:spPr>
        <p:txBody>
          <a:bodyPr wrap="square">
            <a:spAutoFit/>
          </a:bodyPr>
          <a:lstStyle/>
          <a:p>
            <a:pPr marL="342900" lvl="1" indent="-342900" defTabSz="457200">
              <a:spcBef>
                <a:spcPts val="1000"/>
              </a:spcBef>
              <a:buClr>
                <a:schemeClr val="accent1"/>
              </a:buClr>
              <a:buFont typeface="Wingdings 3" charset="2"/>
              <a:buChar char=""/>
            </a:pPr>
            <a:r>
              <a:rPr lang="en-US" sz="2400" dirty="0">
                <a:solidFill>
                  <a:schemeClr val="tx1">
                    <a:lumMod val="75000"/>
                    <a:lumOff val="25000"/>
                  </a:schemeClr>
                </a:solidFill>
              </a:rPr>
              <a:t>Internal Controls/Segregation of </a:t>
            </a:r>
            <a:r>
              <a:rPr lang="en-US" sz="2400" dirty="0" smtClean="0">
                <a:solidFill>
                  <a:schemeClr val="tx1">
                    <a:lumMod val="75000"/>
                    <a:lumOff val="25000"/>
                  </a:schemeClr>
                </a:solidFill>
              </a:rPr>
              <a:t>duties</a:t>
            </a:r>
          </a:p>
          <a:p>
            <a:pPr marL="342900" lvl="1" indent="-342900" defTabSz="457200">
              <a:spcBef>
                <a:spcPts val="1000"/>
              </a:spcBef>
              <a:buClr>
                <a:schemeClr val="accent1"/>
              </a:buClr>
              <a:buFont typeface="Wingdings 3" charset="2"/>
              <a:buChar char=""/>
            </a:pPr>
            <a:r>
              <a:rPr lang="en-US" sz="2400" dirty="0" smtClean="0">
                <a:solidFill>
                  <a:schemeClr val="tx1">
                    <a:lumMod val="75000"/>
                    <a:lumOff val="25000"/>
                  </a:schemeClr>
                </a:solidFill>
              </a:rPr>
              <a:t>Standards </a:t>
            </a:r>
            <a:r>
              <a:rPr lang="en-US" sz="2400" dirty="0">
                <a:solidFill>
                  <a:schemeClr val="tx1">
                    <a:lumMod val="75000"/>
                    <a:lumOff val="25000"/>
                  </a:schemeClr>
                </a:solidFill>
              </a:rPr>
              <a:t>of Business Conduct</a:t>
            </a:r>
          </a:p>
          <a:p>
            <a:pPr marL="342900" lvl="1" indent="-342900" defTabSz="457200">
              <a:spcBef>
                <a:spcPts val="1000"/>
              </a:spcBef>
              <a:buClr>
                <a:schemeClr val="accent1"/>
              </a:buClr>
              <a:buFont typeface="Wingdings 3" charset="2"/>
              <a:buChar char=""/>
            </a:pPr>
            <a:r>
              <a:rPr lang="en-US" sz="2400" dirty="0" smtClean="0">
                <a:solidFill>
                  <a:schemeClr val="tx1">
                    <a:lumMod val="75000"/>
                    <a:lumOff val="25000"/>
                  </a:schemeClr>
                </a:solidFill>
              </a:rPr>
              <a:t>Anti-Kickback</a:t>
            </a:r>
          </a:p>
          <a:p>
            <a:pPr marL="342900" lvl="1" indent="-342900" defTabSz="457200">
              <a:spcBef>
                <a:spcPts val="1000"/>
              </a:spcBef>
              <a:buClr>
                <a:schemeClr val="accent1"/>
              </a:buClr>
              <a:buFont typeface="Wingdings 3" charset="2"/>
              <a:buChar char=""/>
            </a:pPr>
            <a:r>
              <a:rPr lang="en-US" sz="2400" dirty="0">
                <a:solidFill>
                  <a:schemeClr val="tx1">
                    <a:lumMod val="75000"/>
                    <a:lumOff val="25000"/>
                  </a:schemeClr>
                </a:solidFill>
              </a:rPr>
              <a:t>Conflict of </a:t>
            </a:r>
            <a:r>
              <a:rPr lang="en-US" sz="2400" dirty="0" smtClean="0">
                <a:solidFill>
                  <a:schemeClr val="tx1">
                    <a:lumMod val="75000"/>
                    <a:lumOff val="25000"/>
                  </a:schemeClr>
                </a:solidFill>
              </a:rPr>
              <a:t>Interest</a:t>
            </a:r>
            <a:endParaRPr lang="en-US" sz="2400" dirty="0">
              <a:solidFill>
                <a:schemeClr val="tx1">
                  <a:lumMod val="75000"/>
                  <a:lumOff val="25000"/>
                </a:schemeClr>
              </a:solidFill>
            </a:endParaRPr>
          </a:p>
          <a:p>
            <a:pPr marL="342900" lvl="1" indent="-342900" defTabSz="457200">
              <a:spcBef>
                <a:spcPts val="1000"/>
              </a:spcBef>
              <a:buClr>
                <a:schemeClr val="accent1"/>
              </a:buClr>
              <a:buFont typeface="Wingdings 3" charset="2"/>
              <a:buChar char=""/>
            </a:pPr>
            <a:r>
              <a:rPr lang="en-US" sz="2400" dirty="0">
                <a:solidFill>
                  <a:schemeClr val="tx1">
                    <a:lumMod val="75000"/>
                    <a:lumOff val="25000"/>
                  </a:schemeClr>
                </a:solidFill>
              </a:rPr>
              <a:t>False Claims </a:t>
            </a:r>
            <a:r>
              <a:rPr lang="en-US" sz="2400" dirty="0" smtClean="0">
                <a:solidFill>
                  <a:schemeClr val="tx1">
                    <a:lumMod val="75000"/>
                    <a:lumOff val="25000"/>
                  </a:schemeClr>
                </a:solidFill>
              </a:rPr>
              <a:t>Act</a:t>
            </a:r>
            <a:endParaRPr lang="en-US" sz="2400" dirty="0">
              <a:solidFill>
                <a:schemeClr val="tx1">
                  <a:lumMod val="75000"/>
                  <a:lumOff val="25000"/>
                </a:schemeClr>
              </a:solidFill>
            </a:endParaRPr>
          </a:p>
          <a:p>
            <a:pPr marL="342900" lvl="1" indent="-342900" defTabSz="457200">
              <a:spcBef>
                <a:spcPts val="1000"/>
              </a:spcBef>
              <a:buClr>
                <a:schemeClr val="accent1"/>
              </a:buClr>
              <a:buFont typeface="Wingdings 3" charset="2"/>
              <a:buChar char=""/>
            </a:pPr>
            <a:r>
              <a:rPr lang="en-US" sz="2400" dirty="0">
                <a:solidFill>
                  <a:schemeClr val="tx1">
                    <a:lumMod val="75000"/>
                    <a:lumOff val="25000"/>
                  </a:schemeClr>
                </a:solidFill>
              </a:rPr>
              <a:t>Employee Whistleblower </a:t>
            </a:r>
            <a:r>
              <a:rPr lang="en-US" sz="2400" dirty="0" smtClean="0">
                <a:solidFill>
                  <a:schemeClr val="tx1">
                    <a:lumMod val="75000"/>
                    <a:lumOff val="25000"/>
                  </a:schemeClr>
                </a:solidFill>
              </a:rPr>
              <a:t>Rights</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29421127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b="1" dirty="0" smtClean="0"/>
              <a:t>What does internal controls mean?</a:t>
            </a:r>
            <a:r>
              <a:rPr lang="en-US" altLang="en-US" i="1" dirty="0" smtClean="0"/>
              <a:t/>
            </a:r>
            <a:br>
              <a:rPr lang="en-US" altLang="en-US" i="1" dirty="0" smtClean="0"/>
            </a:br>
            <a:endParaRPr lang="en-US" altLang="en-US" dirty="0" smtClean="0"/>
          </a:p>
        </p:txBody>
      </p:sp>
      <p:sp>
        <p:nvSpPr>
          <p:cNvPr id="68611" name="Content Placeholder 2"/>
          <p:cNvSpPr>
            <a:spLocks noGrp="1"/>
          </p:cNvSpPr>
          <p:nvPr>
            <p:ph idx="1"/>
          </p:nvPr>
        </p:nvSpPr>
        <p:spPr>
          <a:xfrm>
            <a:off x="1905000" y="1981200"/>
            <a:ext cx="8420100" cy="561584"/>
          </a:xfrm>
        </p:spPr>
        <p:txBody>
          <a:bodyPr/>
          <a:lstStyle/>
          <a:p>
            <a:pPr eaLnBrk="1" hangingPunct="1">
              <a:buFontTx/>
              <a:buNone/>
            </a:pPr>
            <a:r>
              <a:rPr lang="en-US" altLang="en-US" b="1" i="1" dirty="0" smtClean="0"/>
              <a:t>	An organization’s management environment should have:</a:t>
            </a:r>
          </a:p>
        </p:txBody>
      </p:sp>
      <p:sp>
        <p:nvSpPr>
          <p:cNvPr id="4" name="Slide Number Placeholder 3"/>
          <p:cNvSpPr>
            <a:spLocks noGrp="1"/>
          </p:cNvSpPr>
          <p:nvPr>
            <p:ph type="sldNum" sz="quarter" idx="12"/>
          </p:nvPr>
        </p:nvSpPr>
        <p:spPr/>
        <p:txBody>
          <a:bodyPr/>
          <a:lstStyle/>
          <a:p>
            <a:fld id="{AAB15946-82FC-4004-AC23-9E487A42AE67}" type="slidenum">
              <a:rPr lang="en-US" smtClean="0"/>
              <a:t>39</a:t>
            </a:fld>
            <a:endParaRPr lang="en-US"/>
          </a:p>
        </p:txBody>
      </p:sp>
      <p:graphicFrame>
        <p:nvGraphicFramePr>
          <p:cNvPr id="2" name="Diagram 1"/>
          <p:cNvGraphicFramePr/>
          <p:nvPr>
            <p:extLst>
              <p:ext uri="{D42A27DB-BD31-4B8C-83A1-F6EECF244321}">
                <p14:modId xmlns:p14="http://schemas.microsoft.com/office/powerpoint/2010/main" val="1847577714"/>
              </p:ext>
            </p:extLst>
          </p:nvPr>
        </p:nvGraphicFramePr>
        <p:xfrm>
          <a:off x="2197100" y="1439333"/>
          <a:ext cx="930751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961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Participants</a:t>
            </a:r>
            <a:endParaRPr lang="en-US" b="1" dirty="0"/>
          </a:p>
        </p:txBody>
      </p:sp>
      <p:sp>
        <p:nvSpPr>
          <p:cNvPr id="3" name="Content Placeholder 2"/>
          <p:cNvSpPr>
            <a:spLocks noGrp="1"/>
          </p:cNvSpPr>
          <p:nvPr>
            <p:ph idx="1"/>
          </p:nvPr>
        </p:nvSpPr>
        <p:spPr/>
        <p:txBody>
          <a:bodyPr/>
          <a:lstStyle/>
          <a:p>
            <a:r>
              <a:rPr lang="en-US" altLang="en-US" sz="3600" dirty="0" smtClean="0"/>
              <a:t>Name</a:t>
            </a:r>
          </a:p>
          <a:p>
            <a:r>
              <a:rPr lang="en-US" altLang="en-US" sz="3600" dirty="0" smtClean="0"/>
              <a:t>Organization</a:t>
            </a:r>
          </a:p>
          <a:p>
            <a:r>
              <a:rPr lang="en-US" altLang="en-US" sz="3600" dirty="0" smtClean="0"/>
              <a:t>Your Role</a:t>
            </a:r>
          </a:p>
          <a:p>
            <a:r>
              <a:rPr lang="en-US" altLang="en-US" sz="3600" dirty="0" smtClean="0"/>
              <a:t>Any USAID grant experience or other donors? </a:t>
            </a:r>
          </a:p>
          <a:p>
            <a:endParaRPr lang="en-US" altLang="en-US" dirty="0"/>
          </a:p>
          <a:p>
            <a:endParaRPr lang="en-US" altLang="en-US" dirty="0" smtClean="0"/>
          </a:p>
        </p:txBody>
      </p:sp>
      <p:sp>
        <p:nvSpPr>
          <p:cNvPr id="6" name="Slide Number Placeholder 5"/>
          <p:cNvSpPr>
            <a:spLocks noGrp="1"/>
          </p:cNvSpPr>
          <p:nvPr>
            <p:ph type="sldNum" sz="quarter" idx="12"/>
          </p:nvPr>
        </p:nvSpPr>
        <p:spPr/>
        <p:txBody>
          <a:bodyPr/>
          <a:lstStyle/>
          <a:p>
            <a:fld id="{AAB15946-82FC-4004-AC23-9E487A42AE67}" type="slidenum">
              <a:rPr lang="en-US" smtClean="0"/>
              <a:t>4</a:t>
            </a:fld>
            <a:endParaRPr lang="en-US"/>
          </a:p>
        </p:txBody>
      </p:sp>
    </p:spTree>
    <p:extLst>
      <p:ext uri="{BB962C8B-B14F-4D97-AF65-F5344CB8AC3E}">
        <p14:creationId xmlns:p14="http://schemas.microsoft.com/office/powerpoint/2010/main" val="13969106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88054" y="572671"/>
            <a:ext cx="10823510" cy="706016"/>
          </a:xfrm>
        </p:spPr>
        <p:txBody>
          <a:bodyPr>
            <a:normAutofit fontScale="90000"/>
          </a:bodyPr>
          <a:lstStyle/>
          <a:p>
            <a:pPr eaLnBrk="1" hangingPunct="1"/>
            <a:r>
              <a:rPr lang="en-US" sz="4000" b="1" dirty="0" smtClean="0"/>
              <a:t>Seven </a:t>
            </a:r>
            <a:r>
              <a:rPr lang="en-US" sz="4000" b="1" dirty="0"/>
              <a:t>Essential </a:t>
            </a:r>
            <a:r>
              <a:rPr lang="en-US" sz="4000" b="1" dirty="0" smtClean="0"/>
              <a:t>Elements of Internal Controls</a:t>
            </a:r>
            <a:endParaRPr lang="en-US" sz="4000" b="1" dirty="0"/>
          </a:p>
        </p:txBody>
      </p:sp>
      <p:sp>
        <p:nvSpPr>
          <p:cNvPr id="7174" name="Rectangle 3"/>
          <p:cNvSpPr>
            <a:spLocks noGrp="1" noChangeArrowheads="1"/>
          </p:cNvSpPr>
          <p:nvPr>
            <p:ph idx="1"/>
          </p:nvPr>
        </p:nvSpPr>
        <p:spPr>
          <a:xfrm>
            <a:off x="1842009" y="1435255"/>
            <a:ext cx="10515600" cy="4704638"/>
          </a:xfrm>
        </p:spPr>
        <p:txBody>
          <a:bodyPr rtlCol="0">
            <a:normAutofit/>
          </a:bodyPr>
          <a:lstStyle/>
          <a:p>
            <a:pPr marL="182880" indent="0" fontAlgn="auto">
              <a:spcAft>
                <a:spcPts val="0"/>
              </a:spcAft>
              <a:buNone/>
              <a:defRPr/>
            </a:pPr>
            <a:r>
              <a:rPr lang="en-US" dirty="0" smtClean="0"/>
              <a:t>What are the seven essential elements of a good system of internal controls?</a:t>
            </a:r>
          </a:p>
          <a:p>
            <a:pPr marL="457200" lvl="1" indent="0" fontAlgn="auto">
              <a:spcAft>
                <a:spcPts val="0"/>
              </a:spcAft>
              <a:buNone/>
              <a:defRPr/>
            </a:pPr>
            <a:endParaRPr lang="en-US" sz="2400" dirty="0"/>
          </a:p>
        </p:txBody>
      </p:sp>
      <p:sp>
        <p:nvSpPr>
          <p:cNvPr id="4" name="Slide Number Placeholder 3"/>
          <p:cNvSpPr>
            <a:spLocks noGrp="1"/>
          </p:cNvSpPr>
          <p:nvPr>
            <p:ph type="sldNum" sz="quarter" idx="12"/>
          </p:nvPr>
        </p:nvSpPr>
        <p:spPr/>
        <p:txBody>
          <a:bodyPr/>
          <a:lstStyle/>
          <a:p>
            <a:fld id="{AAB15946-82FC-4004-AC23-9E487A42AE67}" type="slidenum">
              <a:rPr lang="en-US" smtClean="0"/>
              <a:t>40</a:t>
            </a:fld>
            <a:endParaRPr lang="en-US"/>
          </a:p>
        </p:txBody>
      </p:sp>
      <p:graphicFrame>
        <p:nvGraphicFramePr>
          <p:cNvPr id="7" name="Diagram 6"/>
          <p:cNvGraphicFramePr/>
          <p:nvPr>
            <p:extLst>
              <p:ext uri="{D42A27DB-BD31-4B8C-83A1-F6EECF244321}">
                <p14:modId xmlns:p14="http://schemas.microsoft.com/office/powerpoint/2010/main" val="3683831176"/>
              </p:ext>
            </p:extLst>
          </p:nvPr>
        </p:nvGraphicFramePr>
        <p:xfrm>
          <a:off x="531812" y="1472325"/>
          <a:ext cx="10391594" cy="538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342135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Roles &amp; Responsibilities</a:t>
            </a:r>
            <a:endParaRPr lang="en-US" b="1" dirty="0"/>
          </a:p>
        </p:txBody>
      </p:sp>
      <p:sp>
        <p:nvSpPr>
          <p:cNvPr id="7" name="Slide Number Placeholder 6"/>
          <p:cNvSpPr>
            <a:spLocks noGrp="1"/>
          </p:cNvSpPr>
          <p:nvPr>
            <p:ph type="sldNum" sz="quarter" idx="12"/>
          </p:nvPr>
        </p:nvSpPr>
        <p:spPr/>
        <p:txBody>
          <a:bodyPr/>
          <a:lstStyle/>
          <a:p>
            <a:fld id="{AAB15946-82FC-4004-AC23-9E487A42AE67}" type="slidenum">
              <a:rPr lang="en-US" smtClean="0"/>
              <a:t>41</a:t>
            </a:fld>
            <a:endParaRPr lang="en-US"/>
          </a:p>
        </p:txBody>
      </p:sp>
      <p:graphicFrame>
        <p:nvGraphicFramePr>
          <p:cNvPr id="3" name="Diagram 2"/>
          <p:cNvGraphicFramePr/>
          <p:nvPr>
            <p:extLst>
              <p:ext uri="{D42A27DB-BD31-4B8C-83A1-F6EECF244321}">
                <p14:modId xmlns:p14="http://schemas.microsoft.com/office/powerpoint/2010/main" val="2614701658"/>
              </p:ext>
            </p:extLst>
          </p:nvPr>
        </p:nvGraphicFramePr>
        <p:xfrm>
          <a:off x="3945062" y="1546665"/>
          <a:ext cx="7007497" cy="4518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70972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Segregation of Duties</a:t>
            </a:r>
            <a:endParaRPr lang="en-US" b="1" dirty="0">
              <a:solidFill>
                <a:schemeClr val="tx1"/>
              </a:solidFill>
            </a:endParaRPr>
          </a:p>
        </p:txBody>
      </p:sp>
      <p:sp>
        <p:nvSpPr>
          <p:cNvPr id="3" name="Content Placeholder 2"/>
          <p:cNvSpPr>
            <a:spLocks noGrp="1"/>
          </p:cNvSpPr>
          <p:nvPr>
            <p:ph idx="1"/>
          </p:nvPr>
        </p:nvSpPr>
        <p:spPr/>
        <p:txBody>
          <a:bodyPr/>
          <a:lstStyle/>
          <a:p>
            <a:pPr marL="0" indent="0" fontAlgn="auto">
              <a:spcAft>
                <a:spcPts val="0"/>
              </a:spcAft>
              <a:buNone/>
              <a:defRPr/>
            </a:pPr>
            <a:endParaRPr lang="en-US" b="1" dirty="0"/>
          </a:p>
          <a:p>
            <a:endParaRPr lang="en-US" dirty="0"/>
          </a:p>
        </p:txBody>
      </p:sp>
      <p:sp>
        <p:nvSpPr>
          <p:cNvPr id="7" name="Slide Number Placeholder 6"/>
          <p:cNvSpPr>
            <a:spLocks noGrp="1"/>
          </p:cNvSpPr>
          <p:nvPr>
            <p:ph type="sldNum" sz="quarter" idx="12"/>
          </p:nvPr>
        </p:nvSpPr>
        <p:spPr/>
        <p:txBody>
          <a:bodyPr/>
          <a:lstStyle/>
          <a:p>
            <a:fld id="{AAB15946-82FC-4004-AC23-9E487A42AE67}" type="slidenum">
              <a:rPr lang="en-US" smtClean="0"/>
              <a:t>42</a:t>
            </a:fld>
            <a:endParaRPr lang="en-US"/>
          </a:p>
        </p:txBody>
      </p:sp>
      <p:graphicFrame>
        <p:nvGraphicFramePr>
          <p:cNvPr id="4" name="Diagram 3"/>
          <p:cNvGraphicFramePr/>
          <p:nvPr>
            <p:extLst>
              <p:ext uri="{D42A27DB-BD31-4B8C-83A1-F6EECF244321}">
                <p14:modId xmlns:p14="http://schemas.microsoft.com/office/powerpoint/2010/main" val="3922796018"/>
              </p:ext>
            </p:extLst>
          </p:nvPr>
        </p:nvGraphicFramePr>
        <p:xfrm>
          <a:off x="3118981" y="1533287"/>
          <a:ext cx="7348210" cy="4377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055280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Complete and Truthful Records</a:t>
            </a:r>
            <a:endParaRPr lang="en-US" b="1" dirty="0"/>
          </a:p>
        </p:txBody>
      </p:sp>
      <p:sp>
        <p:nvSpPr>
          <p:cNvPr id="3" name="Content Placeholder 2"/>
          <p:cNvSpPr>
            <a:spLocks noGrp="1"/>
          </p:cNvSpPr>
          <p:nvPr>
            <p:ph idx="1"/>
          </p:nvPr>
        </p:nvSpPr>
        <p:spPr>
          <a:xfrm>
            <a:off x="2592924" y="1753644"/>
            <a:ext cx="8911687" cy="4157578"/>
          </a:xfrm>
        </p:spPr>
        <p:txBody>
          <a:bodyPr/>
          <a:lstStyle/>
          <a:p>
            <a:pPr>
              <a:buClr>
                <a:srgbClr val="8CCFD1"/>
              </a:buClr>
              <a:buFontTx/>
              <a:buNone/>
            </a:pPr>
            <a:r>
              <a:rPr lang="en-US" altLang="en-US" sz="2400" dirty="0">
                <a:ea typeface="ＭＳ Ｐゴシック" panose="020B0600070205080204" pitchFamily="34" charset="-128"/>
              </a:rPr>
              <a:t>How can you do this?</a:t>
            </a:r>
          </a:p>
          <a:p>
            <a:pPr>
              <a:buClr>
                <a:srgbClr val="8CCFD1"/>
              </a:buClr>
            </a:pPr>
            <a:r>
              <a:rPr lang="en-US" altLang="en-US" sz="2400" dirty="0">
                <a:ea typeface="ＭＳ Ｐゴシック" panose="020B0600070205080204" pitchFamily="34" charset="-128"/>
              </a:rPr>
              <a:t>Record work time, expenses for travel, materials, and quotes for goods and services completely and accurately. </a:t>
            </a:r>
          </a:p>
          <a:p>
            <a:pPr>
              <a:buClr>
                <a:srgbClr val="8CCFD1"/>
              </a:buClr>
            </a:pPr>
            <a:endParaRPr lang="en-US" altLang="en-US" sz="2400" dirty="0">
              <a:ea typeface="ＭＳ Ｐゴシック" panose="020B0600070205080204" pitchFamily="34" charset="-128"/>
            </a:endParaRPr>
          </a:p>
          <a:p>
            <a:pPr>
              <a:buClr>
                <a:srgbClr val="8CCFD1"/>
              </a:buClr>
            </a:pPr>
            <a:r>
              <a:rPr lang="en-US" altLang="en-US" sz="2400" dirty="0">
                <a:ea typeface="ＭＳ Ｐゴシック" panose="020B0600070205080204" pitchFamily="34" charset="-128"/>
              </a:rPr>
              <a:t> Never alter or create financial documents such as receipts or invoices to conceal, exaggerate, or falsify information.</a:t>
            </a:r>
          </a:p>
          <a:p>
            <a:endParaRPr lang="en-US" dirty="0"/>
          </a:p>
        </p:txBody>
      </p:sp>
      <p:sp>
        <p:nvSpPr>
          <p:cNvPr id="6" name="Slide Number Placeholder 5"/>
          <p:cNvSpPr>
            <a:spLocks noGrp="1"/>
          </p:cNvSpPr>
          <p:nvPr>
            <p:ph type="sldNum" sz="quarter" idx="12"/>
          </p:nvPr>
        </p:nvSpPr>
        <p:spPr/>
        <p:txBody>
          <a:bodyPr/>
          <a:lstStyle/>
          <a:p>
            <a:fld id="{AAB15946-82FC-4004-AC23-9E487A42AE67}" type="slidenum">
              <a:rPr lang="en-US" smtClean="0"/>
              <a:t>43</a:t>
            </a:fld>
            <a:endParaRPr lang="en-US"/>
          </a:p>
        </p:txBody>
      </p:sp>
    </p:spTree>
    <p:extLst>
      <p:ext uri="{BB962C8B-B14F-4D97-AF65-F5344CB8AC3E}">
        <p14:creationId xmlns:p14="http://schemas.microsoft.com/office/powerpoint/2010/main" val="312833787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376" y="787782"/>
            <a:ext cx="10363200" cy="609600"/>
          </a:xfrm>
        </p:spPr>
        <p:txBody>
          <a:bodyPr>
            <a:normAutofit fontScale="90000"/>
          </a:bodyPr>
          <a:lstStyle/>
          <a:p>
            <a:r>
              <a:rPr lang="en-US" b="1" dirty="0" smtClean="0"/>
              <a:t>Example: Timesheets</a:t>
            </a:r>
            <a:endParaRPr lang="en-US" b="1" dirty="0"/>
          </a:p>
        </p:txBody>
      </p:sp>
      <p:sp>
        <p:nvSpPr>
          <p:cNvPr id="3" name="Content Placeholder 2"/>
          <p:cNvSpPr>
            <a:spLocks noGrp="1"/>
          </p:cNvSpPr>
          <p:nvPr>
            <p:ph idx="1"/>
          </p:nvPr>
        </p:nvSpPr>
        <p:spPr>
          <a:xfrm>
            <a:off x="1936376" y="1731084"/>
            <a:ext cx="10000928" cy="3886200"/>
          </a:xfrm>
        </p:spPr>
        <p:txBody>
          <a:bodyPr>
            <a:normAutofit/>
          </a:bodyPr>
          <a:lstStyle/>
          <a:p>
            <a:pPr>
              <a:lnSpc>
                <a:spcPct val="90000"/>
              </a:lnSpc>
              <a:buFont typeface="Wingdings" panose="05000000000000000000" pitchFamily="2" charset="2"/>
              <a:buChar char="ü"/>
            </a:pPr>
            <a:r>
              <a:rPr lang="en-US" altLang="en-US" sz="2800" dirty="0" smtClean="0"/>
              <a:t>You cannot submit and approve your own timesheet </a:t>
            </a:r>
          </a:p>
          <a:p>
            <a:pPr>
              <a:lnSpc>
                <a:spcPct val="90000"/>
              </a:lnSpc>
              <a:buFont typeface="Wingdings" panose="05000000000000000000" pitchFamily="2" charset="2"/>
              <a:buChar char="ü"/>
            </a:pPr>
            <a:r>
              <a:rPr lang="en-US" altLang="en-US" sz="2800" dirty="0" smtClean="0"/>
              <a:t>Match your time to what you actually worked for the grant activity only (non-related work cannot be included in what you bill for your grant) </a:t>
            </a:r>
          </a:p>
          <a:p>
            <a:pPr>
              <a:lnSpc>
                <a:spcPct val="90000"/>
              </a:lnSpc>
              <a:buFont typeface="Wingdings" panose="05000000000000000000" pitchFamily="2" charset="2"/>
              <a:buChar char="ü"/>
            </a:pPr>
            <a:r>
              <a:rPr lang="en-US" altLang="en-US" sz="2800" dirty="0" smtClean="0"/>
              <a:t>If you think you may exceed the budgeted hours, talk to the grant manager/donor BEFORE you incur the cost</a:t>
            </a:r>
            <a:endParaRPr lang="en-US" altLang="en-US" sz="2800" dirty="0"/>
          </a:p>
          <a:p>
            <a:pPr>
              <a:lnSpc>
                <a:spcPct val="90000"/>
              </a:lnSpc>
              <a:buFont typeface="Wingdings" panose="05000000000000000000" pitchFamily="2" charset="2"/>
              <a:buChar char="ü"/>
            </a:pPr>
            <a:r>
              <a:rPr lang="en-US" altLang="en-US" sz="2800" dirty="0" smtClean="0"/>
              <a:t>Bill </a:t>
            </a:r>
            <a:r>
              <a:rPr lang="en-US" altLang="en-US" sz="2800" dirty="0" smtClean="0"/>
              <a:t>only up to </a:t>
            </a:r>
            <a:r>
              <a:rPr lang="en-US" altLang="en-US" sz="2800" dirty="0" smtClean="0"/>
              <a:t>8 hours a day and 5 days a week </a:t>
            </a:r>
          </a:p>
          <a:p>
            <a:endParaRPr lang="en-US" dirty="0"/>
          </a:p>
        </p:txBody>
      </p:sp>
      <p:sp>
        <p:nvSpPr>
          <p:cNvPr id="6" name="Slide Number Placeholder 5"/>
          <p:cNvSpPr>
            <a:spLocks noGrp="1"/>
          </p:cNvSpPr>
          <p:nvPr>
            <p:ph type="sldNum" sz="quarter" idx="12"/>
          </p:nvPr>
        </p:nvSpPr>
        <p:spPr/>
        <p:txBody>
          <a:bodyPr/>
          <a:lstStyle/>
          <a:p>
            <a:fld id="{AAB15946-82FC-4004-AC23-9E487A42AE67}" type="slidenum">
              <a:rPr lang="en-US" smtClean="0"/>
              <a:t>44</a:t>
            </a:fld>
            <a:endParaRPr lang="en-US"/>
          </a:p>
        </p:txBody>
      </p:sp>
    </p:spTree>
    <p:extLst>
      <p:ext uri="{BB962C8B-B14F-4D97-AF65-F5344CB8AC3E}">
        <p14:creationId xmlns:p14="http://schemas.microsoft.com/office/powerpoint/2010/main" val="144558142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Example: Fair and Healthy Competition</a:t>
            </a:r>
            <a:endParaRPr lang="en-US" b="1" dirty="0"/>
          </a:p>
        </p:txBody>
      </p:sp>
      <p:sp>
        <p:nvSpPr>
          <p:cNvPr id="3" name="Content Placeholder 2"/>
          <p:cNvSpPr>
            <a:spLocks noGrp="1"/>
          </p:cNvSpPr>
          <p:nvPr>
            <p:ph idx="1"/>
          </p:nvPr>
        </p:nvSpPr>
        <p:spPr>
          <a:xfrm>
            <a:off x="2240615" y="1440494"/>
            <a:ext cx="9951385" cy="1903956"/>
          </a:xfrm>
        </p:spPr>
        <p:txBody>
          <a:bodyPr>
            <a:normAutofit/>
          </a:bodyPr>
          <a:lstStyle/>
          <a:p>
            <a:r>
              <a:rPr lang="en-US" altLang="en-US" sz="2400" dirty="0" smtClean="0"/>
              <a:t>Take every measure </a:t>
            </a:r>
            <a:r>
              <a:rPr lang="en-US" altLang="en-US" sz="2400" dirty="0"/>
              <a:t>to do excellent work and provide competent service. </a:t>
            </a:r>
            <a:endParaRPr lang="en-US" altLang="en-US" sz="2400" dirty="0" smtClean="0"/>
          </a:p>
          <a:p>
            <a:r>
              <a:rPr lang="en-US" altLang="en-US" sz="2400" dirty="0" smtClean="0"/>
              <a:t>Restrict doing business with companies </a:t>
            </a:r>
            <a:r>
              <a:rPr lang="en-US" altLang="en-US" sz="2400" dirty="0"/>
              <a:t>that participate in anti-competitive business </a:t>
            </a:r>
            <a:r>
              <a:rPr lang="en-US" altLang="en-US" sz="2400" dirty="0" smtClean="0"/>
              <a:t>practices, </a:t>
            </a:r>
            <a:r>
              <a:rPr lang="en-US" altLang="en-US" sz="2400" dirty="0"/>
              <a:t>such as:</a:t>
            </a:r>
          </a:p>
          <a:p>
            <a:pPr lvl="1">
              <a:buFont typeface="Arial" panose="020B0604020202020204" pitchFamily="34" charset="0"/>
              <a:buChar char="•"/>
            </a:pPr>
            <a:endParaRPr lang="en-US" altLang="en-US" sz="2400" dirty="0"/>
          </a:p>
          <a:p>
            <a:endParaRPr lang="en-US" dirty="0"/>
          </a:p>
        </p:txBody>
      </p:sp>
      <p:sp>
        <p:nvSpPr>
          <p:cNvPr id="6" name="Slide Number Placeholder 5"/>
          <p:cNvSpPr>
            <a:spLocks noGrp="1"/>
          </p:cNvSpPr>
          <p:nvPr>
            <p:ph type="sldNum" sz="quarter" idx="12"/>
          </p:nvPr>
        </p:nvSpPr>
        <p:spPr/>
        <p:txBody>
          <a:bodyPr/>
          <a:lstStyle/>
          <a:p>
            <a:fld id="{AAB15946-82FC-4004-AC23-9E487A42AE67}" type="slidenum">
              <a:rPr lang="en-US" smtClean="0"/>
              <a:t>45</a:t>
            </a:fld>
            <a:endParaRPr lang="en-US"/>
          </a:p>
        </p:txBody>
      </p:sp>
      <p:graphicFrame>
        <p:nvGraphicFramePr>
          <p:cNvPr id="4" name="Diagram 3"/>
          <p:cNvGraphicFramePr/>
          <p:nvPr>
            <p:extLst>
              <p:ext uri="{D42A27DB-BD31-4B8C-83A1-F6EECF244321}">
                <p14:modId xmlns:p14="http://schemas.microsoft.com/office/powerpoint/2010/main" val="3626918434"/>
              </p:ext>
            </p:extLst>
          </p:nvPr>
        </p:nvGraphicFramePr>
        <p:xfrm>
          <a:off x="1092548" y="3101681"/>
          <a:ext cx="10974191" cy="3311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220631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Standards of Business Conduct</a:t>
            </a:r>
            <a:endParaRPr lang="en-US" b="1" dirty="0"/>
          </a:p>
        </p:txBody>
      </p:sp>
      <p:sp>
        <p:nvSpPr>
          <p:cNvPr id="3" name="Content Placeholder 2"/>
          <p:cNvSpPr>
            <a:spLocks noGrp="1"/>
          </p:cNvSpPr>
          <p:nvPr>
            <p:ph idx="1"/>
          </p:nvPr>
        </p:nvSpPr>
        <p:spPr>
          <a:xfrm>
            <a:off x="2260431" y="1632289"/>
            <a:ext cx="8915400" cy="1855163"/>
          </a:xfrm>
        </p:spPr>
        <p:txBody>
          <a:bodyPr>
            <a:normAutofit/>
          </a:bodyPr>
          <a:lstStyle/>
          <a:p>
            <a:r>
              <a:rPr lang="en-US" altLang="en-US" sz="2000" dirty="0"/>
              <a:t>Your organization </a:t>
            </a:r>
            <a:r>
              <a:rPr lang="en-US" altLang="en-US" sz="2000" dirty="0" smtClean="0"/>
              <a:t>should have </a:t>
            </a:r>
            <a:r>
              <a:rPr lang="en-US" altLang="en-US" sz="2000" dirty="0"/>
              <a:t>formal standards </a:t>
            </a:r>
            <a:r>
              <a:rPr lang="en-US" altLang="en-US" sz="2000" dirty="0" smtClean="0"/>
              <a:t>(on paper) of </a:t>
            </a:r>
            <a:r>
              <a:rPr lang="en-US" altLang="en-US" sz="2000" dirty="0"/>
              <a:t>conduct or other policies and practices that reflect your commitments to each other and your business partners.</a:t>
            </a:r>
          </a:p>
          <a:p>
            <a:r>
              <a:rPr lang="en-US" altLang="en-US" sz="2000" dirty="0" smtClean="0"/>
              <a:t>It is required by USAID but it is also important to other donors</a:t>
            </a:r>
            <a:endParaRPr lang="en-US" altLang="en-US" sz="2000" dirty="0"/>
          </a:p>
          <a:p>
            <a:endParaRPr lang="en-US" dirty="0"/>
          </a:p>
        </p:txBody>
      </p:sp>
      <p:sp>
        <p:nvSpPr>
          <p:cNvPr id="13" name="Slide Number Placeholder 12"/>
          <p:cNvSpPr>
            <a:spLocks noGrp="1"/>
          </p:cNvSpPr>
          <p:nvPr>
            <p:ph type="sldNum" sz="quarter" idx="12"/>
          </p:nvPr>
        </p:nvSpPr>
        <p:spPr/>
        <p:txBody>
          <a:bodyPr/>
          <a:lstStyle/>
          <a:p>
            <a:fld id="{AAB15946-82FC-4004-AC23-9E487A42AE67}" type="slidenum">
              <a:rPr lang="en-US" smtClean="0"/>
              <a:t>46</a:t>
            </a:fld>
            <a:endParaRPr lang="en-US"/>
          </a:p>
        </p:txBody>
      </p:sp>
      <p:sp>
        <p:nvSpPr>
          <p:cNvPr id="5" name="Rectangle 4"/>
          <p:cNvSpPr/>
          <p:nvPr/>
        </p:nvSpPr>
        <p:spPr>
          <a:xfrm>
            <a:off x="2201936" y="3969572"/>
            <a:ext cx="2893807" cy="89288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2">
                    <a:lumMod val="25000"/>
                  </a:schemeClr>
                </a:solidFill>
              </a:rPr>
              <a:t>Creating a culture of honesty and respect</a:t>
            </a:r>
          </a:p>
        </p:txBody>
      </p:sp>
      <p:sp>
        <p:nvSpPr>
          <p:cNvPr id="6" name="Rectangle 5"/>
          <p:cNvSpPr/>
          <p:nvPr/>
        </p:nvSpPr>
        <p:spPr>
          <a:xfrm>
            <a:off x="5212732" y="3958812"/>
            <a:ext cx="2893807" cy="89288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2">
                    <a:lumMod val="25000"/>
                  </a:schemeClr>
                </a:solidFill>
              </a:rPr>
              <a:t>Being a reliable partner to your client and partners</a:t>
            </a:r>
          </a:p>
        </p:txBody>
      </p:sp>
      <p:sp>
        <p:nvSpPr>
          <p:cNvPr id="7" name="Rectangle 6"/>
          <p:cNvSpPr/>
          <p:nvPr/>
        </p:nvSpPr>
        <p:spPr>
          <a:xfrm>
            <a:off x="8282024" y="3958811"/>
            <a:ext cx="2893807" cy="89288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2">
                    <a:lumMod val="25000"/>
                  </a:schemeClr>
                </a:solidFill>
              </a:rPr>
              <a:t>Maintain accurate and transparent records and accounts</a:t>
            </a:r>
          </a:p>
        </p:txBody>
      </p:sp>
      <p:sp>
        <p:nvSpPr>
          <p:cNvPr id="8" name="Rectangle 7"/>
          <p:cNvSpPr/>
          <p:nvPr/>
        </p:nvSpPr>
        <p:spPr>
          <a:xfrm>
            <a:off x="2201935" y="5036369"/>
            <a:ext cx="2893807" cy="89288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2">
                    <a:lumMod val="25000"/>
                  </a:schemeClr>
                </a:solidFill>
              </a:rPr>
              <a:t>Avoid conflicts of interest</a:t>
            </a:r>
          </a:p>
        </p:txBody>
      </p:sp>
      <p:sp>
        <p:nvSpPr>
          <p:cNvPr id="9" name="Rectangle 8"/>
          <p:cNvSpPr/>
          <p:nvPr/>
        </p:nvSpPr>
        <p:spPr>
          <a:xfrm>
            <a:off x="5212732" y="5036370"/>
            <a:ext cx="2893807" cy="89288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2">
                    <a:lumMod val="25000"/>
                  </a:schemeClr>
                </a:solidFill>
              </a:rPr>
              <a:t>Think carefully before giving or accepting business favors</a:t>
            </a:r>
          </a:p>
        </p:txBody>
      </p:sp>
      <p:sp>
        <p:nvSpPr>
          <p:cNvPr id="10" name="Rectangle 9"/>
          <p:cNvSpPr/>
          <p:nvPr/>
        </p:nvSpPr>
        <p:spPr>
          <a:xfrm>
            <a:off x="8223529" y="5036369"/>
            <a:ext cx="2893807" cy="89288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2">
                    <a:lumMod val="25000"/>
                  </a:schemeClr>
                </a:solidFill>
              </a:rPr>
              <a:t>Promote fair and healthy competition</a:t>
            </a:r>
          </a:p>
        </p:txBody>
      </p:sp>
    </p:spTree>
    <p:extLst>
      <p:ext uri="{BB962C8B-B14F-4D97-AF65-F5344CB8AC3E}">
        <p14:creationId xmlns:p14="http://schemas.microsoft.com/office/powerpoint/2010/main" val="214083884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What types of things must be disclosed to a donor?</a:t>
            </a:r>
            <a:endParaRPr lang="en-US" b="1" dirty="0"/>
          </a:p>
        </p:txBody>
      </p:sp>
      <p:sp>
        <p:nvSpPr>
          <p:cNvPr id="3" name="Content Placeholder 2"/>
          <p:cNvSpPr>
            <a:spLocks noGrp="1"/>
          </p:cNvSpPr>
          <p:nvPr>
            <p:ph idx="1"/>
          </p:nvPr>
        </p:nvSpPr>
        <p:spPr/>
        <p:txBody>
          <a:bodyPr/>
          <a:lstStyle/>
          <a:p>
            <a:r>
              <a:rPr lang="en-US" altLang="en-US" sz="2400" dirty="0" smtClean="0"/>
              <a:t>Any employment relationship (including self-employment) you maintain in addition to employment by the project.</a:t>
            </a:r>
          </a:p>
          <a:p>
            <a:r>
              <a:rPr lang="en-US" altLang="en-US" sz="2400" dirty="0" smtClean="0"/>
              <a:t>Any outside business relationship or affiliation that may do business with the project or in your project’s country. </a:t>
            </a:r>
          </a:p>
          <a:p>
            <a:r>
              <a:rPr lang="en-US" altLang="en-US" sz="2400" dirty="0" smtClean="0"/>
              <a:t>A financial or management interest in any company that provides goods or services to the project or that will be a project client.</a:t>
            </a:r>
            <a:endParaRPr lang="en-US" altLang="en-US" sz="2400" i="1" dirty="0" smtClean="0"/>
          </a:p>
          <a:p>
            <a:endParaRPr lang="en-US" dirty="0"/>
          </a:p>
        </p:txBody>
      </p:sp>
      <p:sp>
        <p:nvSpPr>
          <p:cNvPr id="6" name="Slide Number Placeholder 5"/>
          <p:cNvSpPr>
            <a:spLocks noGrp="1"/>
          </p:cNvSpPr>
          <p:nvPr>
            <p:ph type="sldNum" sz="quarter" idx="12"/>
          </p:nvPr>
        </p:nvSpPr>
        <p:spPr/>
        <p:txBody>
          <a:bodyPr/>
          <a:lstStyle/>
          <a:p>
            <a:fld id="{AAB15946-82FC-4004-AC23-9E487A42AE67}" type="slidenum">
              <a:rPr lang="en-US" smtClean="0"/>
              <a:t>47</a:t>
            </a:fld>
            <a:endParaRPr lang="en-US"/>
          </a:p>
        </p:txBody>
      </p:sp>
      <p:sp>
        <p:nvSpPr>
          <p:cNvPr id="4" name="TextBox 3"/>
          <p:cNvSpPr txBox="1"/>
          <p:nvPr/>
        </p:nvSpPr>
        <p:spPr>
          <a:xfrm>
            <a:off x="3791710" y="5485337"/>
            <a:ext cx="5139348" cy="461665"/>
          </a:xfrm>
          <a:prstGeom prst="rect">
            <a:avLst/>
          </a:prstGeom>
          <a:noFill/>
        </p:spPr>
        <p:txBody>
          <a:bodyPr wrap="square" rtlCol="0">
            <a:spAutoFit/>
          </a:bodyPr>
          <a:lstStyle/>
          <a:p>
            <a:r>
              <a:rPr lang="en-US" sz="2400" i="1" dirty="0" smtClean="0"/>
              <a:t>WRITE THIS INTO YOUR POLICIES!!</a:t>
            </a:r>
            <a:endParaRPr lang="en-US" sz="2400" i="1" dirty="0"/>
          </a:p>
        </p:txBody>
      </p:sp>
    </p:spTree>
    <p:extLst>
      <p:ext uri="{BB962C8B-B14F-4D97-AF65-F5344CB8AC3E}">
        <p14:creationId xmlns:p14="http://schemas.microsoft.com/office/powerpoint/2010/main" val="41126715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Kickbacks</a:t>
            </a:r>
            <a:endParaRPr lang="en-US" b="1" dirty="0"/>
          </a:p>
        </p:txBody>
      </p:sp>
      <p:sp>
        <p:nvSpPr>
          <p:cNvPr id="11" name="Slide Number Placeholder 10"/>
          <p:cNvSpPr>
            <a:spLocks noGrp="1"/>
          </p:cNvSpPr>
          <p:nvPr>
            <p:ph type="sldNum" sz="quarter" idx="12"/>
          </p:nvPr>
        </p:nvSpPr>
        <p:spPr/>
        <p:txBody>
          <a:bodyPr/>
          <a:lstStyle/>
          <a:p>
            <a:fld id="{AAB15946-82FC-4004-AC23-9E487A42AE67}" type="slidenum">
              <a:rPr lang="en-US" smtClean="0"/>
              <a:t>48</a:t>
            </a:fld>
            <a:endParaRPr lang="en-US"/>
          </a:p>
        </p:txBody>
      </p:sp>
      <p:sp>
        <p:nvSpPr>
          <p:cNvPr id="8" name="Flowchart: Summing Junction 7"/>
          <p:cNvSpPr/>
          <p:nvPr/>
        </p:nvSpPr>
        <p:spPr>
          <a:xfrm>
            <a:off x="4647303" y="1688951"/>
            <a:ext cx="3883511" cy="3711388"/>
          </a:xfrm>
          <a:prstGeom prst="flowChartSummingJunction">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Accepting $ or gifts from current or future </a:t>
            </a:r>
            <a:r>
              <a:rPr lang="en-US" sz="2400" dirty="0" smtClean="0"/>
              <a:t>vendors</a:t>
            </a:r>
            <a:endParaRPr lang="en-US" sz="2400" dirty="0"/>
          </a:p>
        </p:txBody>
      </p:sp>
    </p:spTree>
    <p:extLst>
      <p:ext uri="{BB962C8B-B14F-4D97-AF65-F5344CB8AC3E}">
        <p14:creationId xmlns:p14="http://schemas.microsoft.com/office/powerpoint/2010/main" val="286557519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Kickback Case Studies</a:t>
            </a:r>
            <a:endParaRPr lang="en-US" b="1" dirty="0"/>
          </a:p>
        </p:txBody>
      </p:sp>
      <p:sp>
        <p:nvSpPr>
          <p:cNvPr id="3" name="Content Placeholder 2"/>
          <p:cNvSpPr>
            <a:spLocks noGrp="1"/>
          </p:cNvSpPr>
          <p:nvPr>
            <p:ph idx="1"/>
          </p:nvPr>
        </p:nvSpPr>
        <p:spPr/>
        <p:txBody>
          <a:bodyPr/>
          <a:lstStyle/>
          <a:p>
            <a:pPr marL="0" indent="0">
              <a:buNone/>
              <a:defRPr/>
            </a:pPr>
            <a:r>
              <a:rPr lang="en-US" sz="2400" dirty="0" smtClean="0"/>
              <a:t>Are these cases okay?</a:t>
            </a:r>
          </a:p>
          <a:p>
            <a:pPr marL="0" indent="0">
              <a:defRPr/>
            </a:pPr>
            <a:r>
              <a:rPr lang="en-US" sz="2400" dirty="0"/>
              <a:t> </a:t>
            </a:r>
            <a:r>
              <a:rPr lang="en-US" sz="2400" dirty="0" smtClean="0"/>
              <a:t>A vendor provides </a:t>
            </a:r>
            <a:r>
              <a:rPr lang="en-US" sz="2400" dirty="0"/>
              <a:t>your staff member with a laptop as a gift after receiving a </a:t>
            </a:r>
            <a:r>
              <a:rPr lang="en-US" sz="2400" dirty="0" smtClean="0"/>
              <a:t>quotation. </a:t>
            </a:r>
            <a:endParaRPr lang="en-US" sz="2400" dirty="0"/>
          </a:p>
          <a:p>
            <a:pPr marL="0" indent="0">
              <a:defRPr/>
            </a:pPr>
            <a:r>
              <a:rPr lang="en-US" sz="2400" dirty="0" smtClean="0"/>
              <a:t>A </a:t>
            </a:r>
            <a:r>
              <a:rPr lang="en-US" sz="2400" dirty="0"/>
              <a:t>s</a:t>
            </a:r>
            <a:r>
              <a:rPr lang="en-US" sz="2400" dirty="0" smtClean="0"/>
              <a:t>ubawardee asks a </a:t>
            </a:r>
            <a:r>
              <a:rPr lang="en-US" sz="2400" dirty="0"/>
              <a:t>vendor for payment in order for vendor to be awarded the </a:t>
            </a:r>
            <a:r>
              <a:rPr lang="en-US" sz="2400" dirty="0" smtClean="0"/>
              <a:t>bid.</a:t>
            </a:r>
            <a:r>
              <a:rPr lang="en-US" sz="2400" dirty="0"/>
              <a:t>	</a:t>
            </a:r>
          </a:p>
          <a:p>
            <a:pPr marL="0" indent="0">
              <a:defRPr/>
            </a:pPr>
            <a:r>
              <a:rPr lang="en-US" sz="2400" dirty="0" smtClean="0"/>
              <a:t>Using a recurring </a:t>
            </a:r>
            <a:r>
              <a:rPr lang="en-US" sz="2400" dirty="0"/>
              <a:t>hotel </a:t>
            </a:r>
            <a:r>
              <a:rPr lang="en-US" sz="2400" dirty="0" smtClean="0"/>
              <a:t>and the hotel provides </a:t>
            </a:r>
            <a:r>
              <a:rPr lang="en-US" sz="2400" dirty="0"/>
              <a:t>a </a:t>
            </a:r>
            <a:r>
              <a:rPr lang="en-US" sz="2400" dirty="0" smtClean="0"/>
              <a:t>voucher </a:t>
            </a:r>
            <a:r>
              <a:rPr lang="en-US" sz="2400" dirty="0"/>
              <a:t>during the holiday season as a </a:t>
            </a:r>
            <a:r>
              <a:rPr lang="en-US" sz="2400" dirty="0" smtClean="0"/>
              <a:t>gift. </a:t>
            </a:r>
            <a:endParaRPr lang="en-US" sz="2400" dirty="0"/>
          </a:p>
          <a:p>
            <a:endParaRPr lang="en-US" dirty="0"/>
          </a:p>
        </p:txBody>
      </p:sp>
      <p:sp>
        <p:nvSpPr>
          <p:cNvPr id="6" name="Slide Number Placeholder 5"/>
          <p:cNvSpPr>
            <a:spLocks noGrp="1"/>
          </p:cNvSpPr>
          <p:nvPr>
            <p:ph type="sldNum" sz="quarter" idx="12"/>
          </p:nvPr>
        </p:nvSpPr>
        <p:spPr/>
        <p:txBody>
          <a:bodyPr/>
          <a:lstStyle/>
          <a:p>
            <a:fld id="{AAB15946-82FC-4004-AC23-9E487A42AE67}" type="slidenum">
              <a:rPr lang="en-US" smtClean="0"/>
              <a:t>49</a:t>
            </a:fld>
            <a:endParaRPr lang="en-US"/>
          </a:p>
        </p:txBody>
      </p:sp>
    </p:spTree>
    <p:extLst>
      <p:ext uri="{BB962C8B-B14F-4D97-AF65-F5344CB8AC3E}">
        <p14:creationId xmlns:p14="http://schemas.microsoft.com/office/powerpoint/2010/main" val="131037198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smtClean="0"/>
              <a:t>Agenda</a:t>
            </a:r>
            <a:endParaRPr lang="en-US" b="1" dirty="0"/>
          </a:p>
        </p:txBody>
      </p:sp>
      <p:sp>
        <p:nvSpPr>
          <p:cNvPr id="6" name="Slide Number Placeholder 5"/>
          <p:cNvSpPr>
            <a:spLocks noGrp="1"/>
          </p:cNvSpPr>
          <p:nvPr>
            <p:ph type="sldNum" sz="quarter" idx="12"/>
          </p:nvPr>
        </p:nvSpPr>
        <p:spPr/>
        <p:txBody>
          <a:bodyPr/>
          <a:lstStyle/>
          <a:p>
            <a:fld id="{AAB15946-82FC-4004-AC23-9E487A42AE67}" type="slidenum">
              <a:rPr lang="en-US" smtClean="0"/>
              <a:t>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731562205"/>
              </p:ext>
            </p:extLst>
          </p:nvPr>
        </p:nvGraphicFramePr>
        <p:xfrm>
          <a:off x="2592925" y="1421760"/>
          <a:ext cx="8911687" cy="4910642"/>
        </p:xfrm>
        <a:graphic>
          <a:graphicData uri="http://schemas.openxmlformats.org/drawingml/2006/table">
            <a:tbl>
              <a:tblPr>
                <a:tableStyleId>{5C22544A-7EE6-4342-B048-85BDC9FD1C3A}</a:tableStyleId>
              </a:tblPr>
              <a:tblGrid>
                <a:gridCol w="1688458">
                  <a:extLst>
                    <a:ext uri="{9D8B030D-6E8A-4147-A177-3AD203B41FA5}">
                      <a16:colId xmlns:a16="http://schemas.microsoft.com/office/drawing/2014/main" val="1707646659"/>
                    </a:ext>
                  </a:extLst>
                </a:gridCol>
                <a:gridCol w="7223229">
                  <a:extLst>
                    <a:ext uri="{9D8B030D-6E8A-4147-A177-3AD203B41FA5}">
                      <a16:colId xmlns:a16="http://schemas.microsoft.com/office/drawing/2014/main" val="968387235"/>
                    </a:ext>
                  </a:extLst>
                </a:gridCol>
              </a:tblGrid>
              <a:tr h="386241">
                <a:tc>
                  <a:txBody>
                    <a:bodyPr/>
                    <a:lstStyle/>
                    <a:p>
                      <a:pPr algn="l" fontAlgn="b"/>
                      <a:r>
                        <a:rPr lang="en-US" sz="1800" u="none" strike="noStrike">
                          <a:effectLst/>
                        </a:rPr>
                        <a:t>8:30-9:00</a:t>
                      </a:r>
                      <a:endParaRPr lang="en-US" sz="1800" b="0" i="0" u="none" strike="noStrike">
                        <a:solidFill>
                          <a:srgbClr val="000000"/>
                        </a:solidFill>
                        <a:effectLst/>
                        <a:latin typeface="Calibri" panose="020F0502020204030204" pitchFamily="34" charset="0"/>
                      </a:endParaRPr>
                    </a:p>
                  </a:txBody>
                  <a:tcPr marL="12769" marR="12769" marT="12769" marB="0" anchor="b"/>
                </a:tc>
                <a:tc>
                  <a:txBody>
                    <a:bodyPr/>
                    <a:lstStyle/>
                    <a:p>
                      <a:pPr algn="l" fontAlgn="b"/>
                      <a:r>
                        <a:rPr lang="en-US" sz="1800" u="none" strike="noStrike">
                          <a:effectLst/>
                        </a:rPr>
                        <a:t>Introduction and Objectives</a:t>
                      </a:r>
                      <a:endParaRPr lang="en-US" sz="1800" b="0" i="0" u="none" strike="noStrike">
                        <a:solidFill>
                          <a:srgbClr val="000000"/>
                        </a:solidFill>
                        <a:effectLst/>
                        <a:latin typeface="Calibri" panose="020F0502020204030204" pitchFamily="34" charset="0"/>
                      </a:endParaRPr>
                    </a:p>
                  </a:txBody>
                  <a:tcPr marL="12769" marR="12769" marT="12769" marB="0" anchor="b"/>
                </a:tc>
                <a:extLst>
                  <a:ext uri="{0D108BD9-81ED-4DB2-BD59-A6C34878D82A}">
                    <a16:rowId xmlns:a16="http://schemas.microsoft.com/office/drawing/2014/main" val="2152038217"/>
                  </a:ext>
                </a:extLst>
              </a:tr>
              <a:tr h="329718">
                <a:tc>
                  <a:txBody>
                    <a:bodyPr/>
                    <a:lstStyle/>
                    <a:p>
                      <a:pPr algn="l" fontAlgn="b"/>
                      <a:r>
                        <a:rPr lang="en-US" sz="1800" u="none" strike="noStrike" dirty="0">
                          <a:effectLst/>
                        </a:rPr>
                        <a:t>9:00-9:30</a:t>
                      </a:r>
                      <a:endParaRPr lang="en-US" sz="1800" b="0" i="0" u="none" strike="noStrike" dirty="0">
                        <a:solidFill>
                          <a:srgbClr val="000000"/>
                        </a:solidFill>
                        <a:effectLst/>
                        <a:latin typeface="Calibri" panose="020F0502020204030204" pitchFamily="34" charset="0"/>
                      </a:endParaRPr>
                    </a:p>
                  </a:txBody>
                  <a:tcPr marL="12769" marR="12769" marT="12769" marB="0" anchor="b"/>
                </a:tc>
                <a:tc>
                  <a:txBody>
                    <a:bodyPr/>
                    <a:lstStyle/>
                    <a:p>
                      <a:pPr algn="l" fontAlgn="b"/>
                      <a:r>
                        <a:rPr lang="en-US" sz="1800" u="none" strike="noStrike" dirty="0">
                          <a:effectLst/>
                        </a:rPr>
                        <a:t>Part I - Understanding the USAID grant </a:t>
                      </a:r>
                      <a:r>
                        <a:rPr lang="en-US" sz="1800" u="none" strike="noStrike" dirty="0" smtClean="0">
                          <a:effectLst/>
                        </a:rPr>
                        <a:t>framework</a:t>
                      </a:r>
                      <a:endParaRPr lang="en-US" sz="1800" b="0" i="0" u="none" strike="noStrike" dirty="0">
                        <a:solidFill>
                          <a:srgbClr val="000000"/>
                        </a:solidFill>
                        <a:effectLst/>
                        <a:latin typeface="Calibri" panose="020F0502020204030204" pitchFamily="34" charset="0"/>
                      </a:endParaRPr>
                    </a:p>
                  </a:txBody>
                  <a:tcPr marL="12769" marR="12769" marT="12769" marB="0" anchor="b"/>
                </a:tc>
                <a:extLst>
                  <a:ext uri="{0D108BD9-81ED-4DB2-BD59-A6C34878D82A}">
                    <a16:rowId xmlns:a16="http://schemas.microsoft.com/office/drawing/2014/main" val="933748871"/>
                  </a:ext>
                </a:extLst>
              </a:tr>
              <a:tr h="299523">
                <a:tc>
                  <a:txBody>
                    <a:bodyPr/>
                    <a:lstStyle/>
                    <a:p>
                      <a:pPr algn="l" fontAlgn="b"/>
                      <a:r>
                        <a:rPr lang="en-US" sz="1800" u="none" strike="noStrike">
                          <a:effectLst/>
                        </a:rPr>
                        <a:t>9:30-10:15</a:t>
                      </a:r>
                      <a:endParaRPr lang="en-US" sz="1800" b="0" i="0" u="none" strike="noStrike">
                        <a:solidFill>
                          <a:srgbClr val="000000"/>
                        </a:solidFill>
                        <a:effectLst/>
                        <a:latin typeface="Calibri" panose="020F0502020204030204" pitchFamily="34" charset="0"/>
                      </a:endParaRPr>
                    </a:p>
                  </a:txBody>
                  <a:tcPr marL="12769" marR="12769" marT="12769" marB="0" anchor="b"/>
                </a:tc>
                <a:tc>
                  <a:txBody>
                    <a:bodyPr/>
                    <a:lstStyle/>
                    <a:p>
                      <a:pPr algn="l" fontAlgn="b"/>
                      <a:r>
                        <a:rPr lang="fr-FR" sz="1800" u="none" strike="noStrike" dirty="0">
                          <a:effectLst/>
                        </a:rPr>
                        <a:t>Part II - Grant </a:t>
                      </a:r>
                      <a:r>
                        <a:rPr lang="fr-FR" sz="1800" u="none" strike="noStrike" dirty="0" smtClean="0">
                          <a:effectLst/>
                        </a:rPr>
                        <a:t>life </a:t>
                      </a:r>
                      <a:r>
                        <a:rPr lang="fr-FR" sz="1800" u="none" strike="noStrike" dirty="0" smtClean="0">
                          <a:effectLst/>
                        </a:rPr>
                        <a:t>cycle</a:t>
                      </a:r>
                      <a:endParaRPr lang="fr-FR" sz="1800" b="0" i="0" u="none" strike="noStrike" dirty="0">
                        <a:solidFill>
                          <a:srgbClr val="000000"/>
                        </a:solidFill>
                        <a:effectLst/>
                        <a:latin typeface="Calibri" panose="020F0502020204030204" pitchFamily="34" charset="0"/>
                      </a:endParaRPr>
                    </a:p>
                  </a:txBody>
                  <a:tcPr marL="12769" marR="12769" marT="12769" marB="0" anchor="b"/>
                </a:tc>
                <a:extLst>
                  <a:ext uri="{0D108BD9-81ED-4DB2-BD59-A6C34878D82A}">
                    <a16:rowId xmlns:a16="http://schemas.microsoft.com/office/drawing/2014/main" val="681675215"/>
                  </a:ext>
                </a:extLst>
              </a:tr>
              <a:tr h="299523">
                <a:tc>
                  <a:txBody>
                    <a:bodyPr/>
                    <a:lstStyle/>
                    <a:p>
                      <a:pPr algn="l" fontAlgn="b"/>
                      <a:r>
                        <a:rPr lang="en-US" sz="1800" u="none" strike="noStrike">
                          <a:effectLst/>
                        </a:rPr>
                        <a:t>10:15-10:30</a:t>
                      </a:r>
                      <a:endParaRPr lang="en-US" sz="1800" b="0" i="0" u="none" strike="noStrike">
                        <a:solidFill>
                          <a:srgbClr val="000000"/>
                        </a:solidFill>
                        <a:effectLst/>
                        <a:latin typeface="Calibri" panose="020F0502020204030204" pitchFamily="34" charset="0"/>
                      </a:endParaRPr>
                    </a:p>
                  </a:txBody>
                  <a:tcPr marL="12769" marR="12769" marT="12769" marB="0" anchor="b"/>
                </a:tc>
                <a:tc>
                  <a:txBody>
                    <a:bodyPr/>
                    <a:lstStyle/>
                    <a:p>
                      <a:pPr algn="l" fontAlgn="b"/>
                      <a:r>
                        <a:rPr lang="en-US" sz="1800" u="none" strike="noStrike" dirty="0">
                          <a:effectLst/>
                        </a:rPr>
                        <a:t>RFAs and Concept Papers - What to expect</a:t>
                      </a:r>
                      <a:endParaRPr lang="en-US" sz="1800" b="0" i="0" u="none" strike="noStrike" dirty="0">
                        <a:solidFill>
                          <a:srgbClr val="000000"/>
                        </a:solidFill>
                        <a:effectLst/>
                        <a:latin typeface="Calibri" panose="020F0502020204030204" pitchFamily="34" charset="0"/>
                      </a:endParaRPr>
                    </a:p>
                  </a:txBody>
                  <a:tcPr marL="12769" marR="12769" marT="12769" marB="0" anchor="b"/>
                </a:tc>
                <a:extLst>
                  <a:ext uri="{0D108BD9-81ED-4DB2-BD59-A6C34878D82A}">
                    <a16:rowId xmlns:a16="http://schemas.microsoft.com/office/drawing/2014/main" val="3132832691"/>
                  </a:ext>
                </a:extLst>
              </a:tr>
              <a:tr h="299523">
                <a:tc>
                  <a:txBody>
                    <a:bodyPr/>
                    <a:lstStyle/>
                    <a:p>
                      <a:pPr algn="l" fontAlgn="b"/>
                      <a:r>
                        <a:rPr lang="en-US" sz="1800" u="none" strike="noStrike">
                          <a:effectLst/>
                        </a:rPr>
                        <a:t>10:30-10:45</a:t>
                      </a:r>
                      <a:endParaRPr lang="en-US" sz="1800" b="0" i="0" u="none" strike="noStrike">
                        <a:solidFill>
                          <a:srgbClr val="000000"/>
                        </a:solidFill>
                        <a:effectLst/>
                        <a:latin typeface="Calibri" panose="020F0502020204030204" pitchFamily="34" charset="0"/>
                      </a:endParaRPr>
                    </a:p>
                  </a:txBody>
                  <a:tcPr marL="12769" marR="12769" marT="12769" marB="0" anchor="b">
                    <a:solidFill>
                      <a:schemeClr val="bg1">
                        <a:lumMod val="75000"/>
                      </a:schemeClr>
                    </a:solidFill>
                  </a:tcPr>
                </a:tc>
                <a:tc>
                  <a:txBody>
                    <a:bodyPr/>
                    <a:lstStyle/>
                    <a:p>
                      <a:pPr algn="l" fontAlgn="b"/>
                      <a:r>
                        <a:rPr lang="en-US" sz="1800" u="none" strike="noStrike" dirty="0">
                          <a:effectLst/>
                        </a:rPr>
                        <a:t>Tea/Coffee break</a:t>
                      </a:r>
                      <a:endParaRPr lang="en-US" sz="1800" b="0" i="0" u="none" strike="noStrike" dirty="0">
                        <a:solidFill>
                          <a:srgbClr val="000000"/>
                        </a:solidFill>
                        <a:effectLst/>
                        <a:latin typeface="Calibri" panose="020F0502020204030204" pitchFamily="34" charset="0"/>
                      </a:endParaRPr>
                    </a:p>
                  </a:txBody>
                  <a:tcPr marL="12769" marR="12769" marT="12769" marB="0" anchor="b">
                    <a:solidFill>
                      <a:schemeClr val="bg1">
                        <a:lumMod val="75000"/>
                      </a:schemeClr>
                    </a:solidFill>
                  </a:tcPr>
                </a:tc>
                <a:extLst>
                  <a:ext uri="{0D108BD9-81ED-4DB2-BD59-A6C34878D82A}">
                    <a16:rowId xmlns:a16="http://schemas.microsoft.com/office/drawing/2014/main" val="1157737313"/>
                  </a:ext>
                </a:extLst>
              </a:tr>
              <a:tr h="638045">
                <a:tc>
                  <a:txBody>
                    <a:bodyPr/>
                    <a:lstStyle/>
                    <a:p>
                      <a:pPr algn="l" fontAlgn="b"/>
                      <a:r>
                        <a:rPr lang="en-US" sz="1800" u="none" strike="noStrike">
                          <a:effectLst/>
                        </a:rPr>
                        <a:t>10:45-12:00</a:t>
                      </a:r>
                      <a:endParaRPr lang="en-US" sz="1800" b="0" i="0" u="none" strike="noStrike">
                        <a:solidFill>
                          <a:srgbClr val="000000"/>
                        </a:solidFill>
                        <a:effectLst/>
                        <a:latin typeface="Calibri" panose="020F0502020204030204" pitchFamily="34" charset="0"/>
                      </a:endParaRPr>
                    </a:p>
                  </a:txBody>
                  <a:tcPr marL="12769" marR="12769" marT="12769" marB="0" anchor="b"/>
                </a:tc>
                <a:tc>
                  <a:txBody>
                    <a:bodyPr/>
                    <a:lstStyle/>
                    <a:p>
                      <a:pPr algn="l" fontAlgn="b"/>
                      <a:r>
                        <a:rPr lang="en-US" sz="1800" u="none" strike="noStrike" dirty="0">
                          <a:effectLst/>
                        </a:rPr>
                        <a:t>Part III - Case Study/Group Exercise - Creating an activity plan and Gantt chart for a solicitation</a:t>
                      </a:r>
                      <a:endParaRPr lang="en-US" sz="1800" b="0" i="0" u="none" strike="noStrike" dirty="0">
                        <a:solidFill>
                          <a:srgbClr val="000000"/>
                        </a:solidFill>
                        <a:effectLst/>
                        <a:latin typeface="Calibri" panose="020F0502020204030204" pitchFamily="34" charset="0"/>
                      </a:endParaRPr>
                    </a:p>
                  </a:txBody>
                  <a:tcPr marL="12769" marR="12769" marT="12769" marB="0" anchor="b"/>
                </a:tc>
                <a:extLst>
                  <a:ext uri="{0D108BD9-81ED-4DB2-BD59-A6C34878D82A}">
                    <a16:rowId xmlns:a16="http://schemas.microsoft.com/office/drawing/2014/main" val="2373574076"/>
                  </a:ext>
                </a:extLst>
              </a:tr>
              <a:tr h="299523">
                <a:tc>
                  <a:txBody>
                    <a:bodyPr/>
                    <a:lstStyle/>
                    <a:p>
                      <a:pPr algn="l" fontAlgn="b"/>
                      <a:r>
                        <a:rPr lang="en-US" sz="1800" u="none" strike="noStrike">
                          <a:effectLst/>
                        </a:rPr>
                        <a:t>12:00 - 12:30</a:t>
                      </a:r>
                      <a:endParaRPr lang="en-US" sz="1800" b="0" i="0" u="none" strike="noStrike">
                        <a:solidFill>
                          <a:srgbClr val="000000"/>
                        </a:solidFill>
                        <a:effectLst/>
                        <a:latin typeface="Calibri" panose="020F0502020204030204" pitchFamily="34" charset="0"/>
                      </a:endParaRPr>
                    </a:p>
                  </a:txBody>
                  <a:tcPr marL="12769" marR="12769" marT="12769" marB="0" anchor="b"/>
                </a:tc>
                <a:tc>
                  <a:txBody>
                    <a:bodyPr/>
                    <a:lstStyle/>
                    <a:p>
                      <a:pPr algn="l" fontAlgn="b"/>
                      <a:r>
                        <a:rPr lang="en-US" sz="1800" u="none" strike="noStrike">
                          <a:effectLst/>
                        </a:rPr>
                        <a:t>Discussion/Feedback on exercise</a:t>
                      </a:r>
                      <a:endParaRPr lang="en-US" sz="1800" b="0" i="0" u="none" strike="noStrike">
                        <a:solidFill>
                          <a:srgbClr val="000000"/>
                        </a:solidFill>
                        <a:effectLst/>
                        <a:latin typeface="Calibri" panose="020F0502020204030204" pitchFamily="34" charset="0"/>
                      </a:endParaRPr>
                    </a:p>
                  </a:txBody>
                  <a:tcPr marL="12769" marR="12769" marT="12769" marB="0" anchor="b"/>
                </a:tc>
                <a:extLst>
                  <a:ext uri="{0D108BD9-81ED-4DB2-BD59-A6C34878D82A}">
                    <a16:rowId xmlns:a16="http://schemas.microsoft.com/office/drawing/2014/main" val="3091906478"/>
                  </a:ext>
                </a:extLst>
              </a:tr>
              <a:tr h="299523">
                <a:tc>
                  <a:txBody>
                    <a:bodyPr/>
                    <a:lstStyle/>
                    <a:p>
                      <a:pPr algn="l" fontAlgn="b"/>
                      <a:r>
                        <a:rPr lang="en-US" sz="1800" u="none" strike="noStrike">
                          <a:effectLst/>
                        </a:rPr>
                        <a:t>12:30 - 1:30</a:t>
                      </a:r>
                      <a:endParaRPr lang="en-US" sz="1800" b="0" i="0" u="none" strike="noStrike">
                        <a:solidFill>
                          <a:srgbClr val="000000"/>
                        </a:solidFill>
                        <a:effectLst/>
                        <a:latin typeface="Calibri" panose="020F0502020204030204" pitchFamily="34" charset="0"/>
                      </a:endParaRPr>
                    </a:p>
                  </a:txBody>
                  <a:tcPr marL="12769" marR="12769" marT="12769" marB="0" anchor="b">
                    <a:solidFill>
                      <a:schemeClr val="bg1">
                        <a:lumMod val="75000"/>
                      </a:schemeClr>
                    </a:solidFill>
                  </a:tcPr>
                </a:tc>
                <a:tc>
                  <a:txBody>
                    <a:bodyPr/>
                    <a:lstStyle/>
                    <a:p>
                      <a:pPr algn="l" fontAlgn="b"/>
                      <a:r>
                        <a:rPr lang="en-US" sz="1800" u="none" strike="noStrike" dirty="0">
                          <a:effectLst/>
                        </a:rPr>
                        <a:t>Lunch</a:t>
                      </a:r>
                      <a:endParaRPr lang="en-US" sz="1800" b="0" i="0" u="none" strike="noStrike" dirty="0">
                        <a:solidFill>
                          <a:srgbClr val="000000"/>
                        </a:solidFill>
                        <a:effectLst/>
                        <a:latin typeface="Calibri" panose="020F0502020204030204" pitchFamily="34" charset="0"/>
                      </a:endParaRPr>
                    </a:p>
                  </a:txBody>
                  <a:tcPr marL="12769" marR="12769" marT="12769" marB="0" anchor="b">
                    <a:solidFill>
                      <a:schemeClr val="bg1">
                        <a:lumMod val="75000"/>
                      </a:schemeClr>
                    </a:solidFill>
                  </a:tcPr>
                </a:tc>
                <a:extLst>
                  <a:ext uri="{0D108BD9-81ED-4DB2-BD59-A6C34878D82A}">
                    <a16:rowId xmlns:a16="http://schemas.microsoft.com/office/drawing/2014/main" val="520050262"/>
                  </a:ext>
                </a:extLst>
              </a:tr>
              <a:tr h="299523">
                <a:tc>
                  <a:txBody>
                    <a:bodyPr/>
                    <a:lstStyle/>
                    <a:p>
                      <a:pPr algn="l" fontAlgn="b"/>
                      <a:r>
                        <a:rPr lang="en-US" sz="1800" u="none" strike="noStrike">
                          <a:effectLst/>
                        </a:rPr>
                        <a:t>1:30 - 2:30</a:t>
                      </a:r>
                      <a:endParaRPr lang="en-US" sz="1800" b="0" i="0" u="none" strike="noStrike">
                        <a:solidFill>
                          <a:srgbClr val="000000"/>
                        </a:solidFill>
                        <a:effectLst/>
                        <a:latin typeface="Calibri" panose="020F0502020204030204" pitchFamily="34" charset="0"/>
                      </a:endParaRPr>
                    </a:p>
                  </a:txBody>
                  <a:tcPr marL="12769" marR="12769" marT="12769" marB="0" anchor="b"/>
                </a:tc>
                <a:tc>
                  <a:txBody>
                    <a:bodyPr/>
                    <a:lstStyle/>
                    <a:p>
                      <a:pPr algn="l" fontAlgn="b"/>
                      <a:r>
                        <a:rPr lang="en-US" sz="1800" u="none" strike="noStrike" dirty="0" smtClean="0">
                          <a:effectLst/>
                        </a:rPr>
                        <a:t>Part IV - Internal Controls, Ethics </a:t>
                      </a:r>
                      <a:r>
                        <a:rPr lang="en-US" sz="1800" u="none" strike="noStrike" dirty="0">
                          <a:effectLst/>
                        </a:rPr>
                        <a:t>and </a:t>
                      </a:r>
                      <a:r>
                        <a:rPr lang="en-US" sz="1800" u="none" strike="noStrike" dirty="0" smtClean="0">
                          <a:effectLst/>
                        </a:rPr>
                        <a:t>Standards </a:t>
                      </a:r>
                      <a:r>
                        <a:rPr lang="en-US" sz="1800" u="none" strike="noStrike" dirty="0">
                          <a:effectLst/>
                        </a:rPr>
                        <a:t>of </a:t>
                      </a:r>
                      <a:r>
                        <a:rPr lang="en-US" sz="1800" u="none" strike="noStrike" dirty="0" smtClean="0">
                          <a:effectLst/>
                        </a:rPr>
                        <a:t>Business </a:t>
                      </a:r>
                      <a:r>
                        <a:rPr lang="en-US" sz="1800" u="none" strike="noStrike" dirty="0">
                          <a:effectLst/>
                        </a:rPr>
                        <a:t>C</a:t>
                      </a:r>
                      <a:r>
                        <a:rPr lang="en-US" sz="1800" u="none" strike="noStrike" dirty="0" smtClean="0">
                          <a:effectLst/>
                        </a:rPr>
                        <a:t>onduct</a:t>
                      </a:r>
                      <a:endParaRPr lang="en-US" sz="1800" b="0" i="0" u="none" strike="noStrike" dirty="0">
                        <a:solidFill>
                          <a:srgbClr val="000000"/>
                        </a:solidFill>
                        <a:effectLst/>
                        <a:latin typeface="Calibri" panose="020F0502020204030204" pitchFamily="34" charset="0"/>
                      </a:endParaRPr>
                    </a:p>
                  </a:txBody>
                  <a:tcPr marL="12769" marR="12769" marT="12769" marB="0" anchor="b"/>
                </a:tc>
                <a:extLst>
                  <a:ext uri="{0D108BD9-81ED-4DB2-BD59-A6C34878D82A}">
                    <a16:rowId xmlns:a16="http://schemas.microsoft.com/office/drawing/2014/main" val="478265059"/>
                  </a:ext>
                </a:extLst>
              </a:tr>
              <a:tr h="599045">
                <a:tc>
                  <a:txBody>
                    <a:bodyPr/>
                    <a:lstStyle/>
                    <a:p>
                      <a:pPr algn="l" fontAlgn="b"/>
                      <a:r>
                        <a:rPr lang="en-US" sz="1800" u="none" strike="noStrike">
                          <a:effectLst/>
                        </a:rPr>
                        <a:t>2:30 - 3:45</a:t>
                      </a:r>
                      <a:endParaRPr lang="en-US" sz="1800" b="0" i="0" u="none" strike="noStrike">
                        <a:solidFill>
                          <a:srgbClr val="000000"/>
                        </a:solidFill>
                        <a:effectLst/>
                        <a:latin typeface="Calibri" panose="020F0502020204030204" pitchFamily="34" charset="0"/>
                      </a:endParaRPr>
                    </a:p>
                  </a:txBody>
                  <a:tcPr marL="12769" marR="12769" marT="12769" marB="0" anchor="b"/>
                </a:tc>
                <a:tc>
                  <a:txBody>
                    <a:bodyPr/>
                    <a:lstStyle/>
                    <a:p>
                      <a:pPr algn="l" fontAlgn="b"/>
                      <a:r>
                        <a:rPr lang="en-US" sz="1800" u="none" strike="noStrike" dirty="0">
                          <a:effectLst/>
                        </a:rPr>
                        <a:t>Part </a:t>
                      </a:r>
                      <a:r>
                        <a:rPr lang="en-US" sz="1800" u="none" strike="noStrike" dirty="0" smtClean="0">
                          <a:effectLst/>
                        </a:rPr>
                        <a:t>V </a:t>
                      </a:r>
                      <a:r>
                        <a:rPr lang="en-US" sz="1800" u="none" strike="noStrike" dirty="0">
                          <a:effectLst/>
                        </a:rPr>
                        <a:t>- Case study/group exercise - Creating a budget for a solicitation</a:t>
                      </a:r>
                      <a:endParaRPr lang="en-US" sz="1800" b="0" i="0" u="none" strike="noStrike" dirty="0">
                        <a:solidFill>
                          <a:srgbClr val="000000"/>
                        </a:solidFill>
                        <a:effectLst/>
                        <a:latin typeface="Calibri" panose="020F0502020204030204" pitchFamily="34" charset="0"/>
                      </a:endParaRPr>
                    </a:p>
                  </a:txBody>
                  <a:tcPr marL="12769" marR="12769" marT="12769" marB="0" anchor="b"/>
                </a:tc>
                <a:extLst>
                  <a:ext uri="{0D108BD9-81ED-4DB2-BD59-A6C34878D82A}">
                    <a16:rowId xmlns:a16="http://schemas.microsoft.com/office/drawing/2014/main" val="2474618856"/>
                  </a:ext>
                </a:extLst>
              </a:tr>
              <a:tr h="299523">
                <a:tc>
                  <a:txBody>
                    <a:bodyPr/>
                    <a:lstStyle/>
                    <a:p>
                      <a:pPr algn="l" fontAlgn="b"/>
                      <a:r>
                        <a:rPr lang="en-US" sz="1800" u="none" strike="noStrike">
                          <a:effectLst/>
                        </a:rPr>
                        <a:t>3:45-4:15</a:t>
                      </a:r>
                      <a:endParaRPr lang="en-US" sz="1800" b="0" i="0" u="none" strike="noStrike">
                        <a:solidFill>
                          <a:srgbClr val="000000"/>
                        </a:solidFill>
                        <a:effectLst/>
                        <a:latin typeface="Calibri" panose="020F0502020204030204" pitchFamily="34" charset="0"/>
                      </a:endParaRPr>
                    </a:p>
                  </a:txBody>
                  <a:tcPr marL="12769" marR="12769" marT="12769" marB="0" anchor="b">
                    <a:solidFill>
                      <a:schemeClr val="bg1">
                        <a:lumMod val="75000"/>
                      </a:schemeClr>
                    </a:solidFill>
                  </a:tcPr>
                </a:tc>
                <a:tc>
                  <a:txBody>
                    <a:bodyPr/>
                    <a:lstStyle/>
                    <a:p>
                      <a:pPr algn="l" fontAlgn="b"/>
                      <a:r>
                        <a:rPr lang="en-US" sz="1800" u="none" strike="noStrike" dirty="0">
                          <a:effectLst/>
                        </a:rPr>
                        <a:t>Tea/Coffee break</a:t>
                      </a:r>
                      <a:endParaRPr lang="en-US" sz="1800" b="0" i="0" u="none" strike="noStrike" dirty="0">
                        <a:solidFill>
                          <a:srgbClr val="000000"/>
                        </a:solidFill>
                        <a:effectLst/>
                        <a:latin typeface="Calibri" panose="020F0502020204030204" pitchFamily="34" charset="0"/>
                      </a:endParaRPr>
                    </a:p>
                  </a:txBody>
                  <a:tcPr marL="12769" marR="12769" marT="12769" marB="0" anchor="b">
                    <a:solidFill>
                      <a:schemeClr val="bg1">
                        <a:lumMod val="75000"/>
                      </a:schemeClr>
                    </a:solidFill>
                  </a:tcPr>
                </a:tc>
                <a:extLst>
                  <a:ext uri="{0D108BD9-81ED-4DB2-BD59-A6C34878D82A}">
                    <a16:rowId xmlns:a16="http://schemas.microsoft.com/office/drawing/2014/main" val="1755132176"/>
                  </a:ext>
                </a:extLst>
              </a:tr>
              <a:tr h="299523">
                <a:tc>
                  <a:txBody>
                    <a:bodyPr/>
                    <a:lstStyle/>
                    <a:p>
                      <a:pPr algn="l" fontAlgn="b"/>
                      <a:r>
                        <a:rPr lang="en-US" sz="1800" u="none" strike="noStrike">
                          <a:effectLst/>
                        </a:rPr>
                        <a:t>4:15-5:00</a:t>
                      </a:r>
                      <a:endParaRPr lang="en-US" sz="1800" b="0" i="0" u="none" strike="noStrike">
                        <a:solidFill>
                          <a:srgbClr val="000000"/>
                        </a:solidFill>
                        <a:effectLst/>
                        <a:latin typeface="Calibri" panose="020F0502020204030204" pitchFamily="34" charset="0"/>
                      </a:endParaRPr>
                    </a:p>
                  </a:txBody>
                  <a:tcPr marL="12769" marR="12769" marT="12769" marB="0" anchor="b"/>
                </a:tc>
                <a:tc>
                  <a:txBody>
                    <a:bodyPr/>
                    <a:lstStyle/>
                    <a:p>
                      <a:pPr algn="l" fontAlgn="b"/>
                      <a:r>
                        <a:rPr lang="en-US" sz="1800" u="none" strike="noStrike">
                          <a:effectLst/>
                        </a:rPr>
                        <a:t>Discussion/Feedback on exercise</a:t>
                      </a:r>
                      <a:endParaRPr lang="en-US" sz="1800" b="0" i="0" u="none" strike="noStrike">
                        <a:solidFill>
                          <a:srgbClr val="000000"/>
                        </a:solidFill>
                        <a:effectLst/>
                        <a:latin typeface="Calibri" panose="020F0502020204030204" pitchFamily="34" charset="0"/>
                      </a:endParaRPr>
                    </a:p>
                  </a:txBody>
                  <a:tcPr marL="12769" marR="12769" marT="12769" marB="0" anchor="b"/>
                </a:tc>
                <a:extLst>
                  <a:ext uri="{0D108BD9-81ED-4DB2-BD59-A6C34878D82A}">
                    <a16:rowId xmlns:a16="http://schemas.microsoft.com/office/drawing/2014/main" val="2620044228"/>
                  </a:ext>
                </a:extLst>
              </a:tr>
              <a:tr h="299523">
                <a:tc>
                  <a:txBody>
                    <a:bodyPr/>
                    <a:lstStyle/>
                    <a:p>
                      <a:pPr algn="l" fontAlgn="b"/>
                      <a:r>
                        <a:rPr lang="en-US" sz="1800" u="none" strike="noStrike">
                          <a:effectLst/>
                        </a:rPr>
                        <a:t>5:00 - 5:30</a:t>
                      </a:r>
                      <a:endParaRPr lang="en-US" sz="1800" b="0" i="0" u="none" strike="noStrike">
                        <a:solidFill>
                          <a:srgbClr val="000000"/>
                        </a:solidFill>
                        <a:effectLst/>
                        <a:latin typeface="Calibri" panose="020F0502020204030204" pitchFamily="34" charset="0"/>
                      </a:endParaRPr>
                    </a:p>
                  </a:txBody>
                  <a:tcPr marL="12769" marR="12769" marT="12769" marB="0" anchor="b"/>
                </a:tc>
                <a:tc>
                  <a:txBody>
                    <a:bodyPr/>
                    <a:lstStyle/>
                    <a:p>
                      <a:pPr algn="l" fontAlgn="b"/>
                      <a:r>
                        <a:rPr lang="en-US" sz="1800" u="none" strike="noStrike" dirty="0">
                          <a:effectLst/>
                        </a:rPr>
                        <a:t>Wrap up/Closing</a:t>
                      </a:r>
                      <a:endParaRPr lang="en-US" sz="1800" b="0" i="0" u="none" strike="noStrike" dirty="0">
                        <a:solidFill>
                          <a:srgbClr val="000000"/>
                        </a:solidFill>
                        <a:effectLst/>
                        <a:latin typeface="Calibri" panose="020F0502020204030204" pitchFamily="34" charset="0"/>
                      </a:endParaRPr>
                    </a:p>
                  </a:txBody>
                  <a:tcPr marL="12769" marR="12769" marT="12769" marB="0" anchor="b"/>
                </a:tc>
                <a:extLst>
                  <a:ext uri="{0D108BD9-81ED-4DB2-BD59-A6C34878D82A}">
                    <a16:rowId xmlns:a16="http://schemas.microsoft.com/office/drawing/2014/main" val="905252294"/>
                  </a:ext>
                </a:extLst>
              </a:tr>
            </a:tbl>
          </a:graphicData>
        </a:graphic>
      </p:graphicFrame>
    </p:spTree>
    <p:extLst>
      <p:ext uri="{BB962C8B-B14F-4D97-AF65-F5344CB8AC3E}">
        <p14:creationId xmlns:p14="http://schemas.microsoft.com/office/powerpoint/2010/main" val="16637503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Conflict of Interest</a:t>
            </a:r>
            <a:endParaRPr lang="en-US" b="1" dirty="0"/>
          </a:p>
        </p:txBody>
      </p:sp>
      <p:sp>
        <p:nvSpPr>
          <p:cNvPr id="3" name="Content Placeholder 2"/>
          <p:cNvSpPr>
            <a:spLocks noGrp="1"/>
          </p:cNvSpPr>
          <p:nvPr>
            <p:ph idx="1"/>
          </p:nvPr>
        </p:nvSpPr>
        <p:spPr/>
        <p:txBody>
          <a:bodyPr/>
          <a:lstStyle/>
          <a:p>
            <a:r>
              <a:rPr lang="en-US" altLang="en-US" sz="2400" b="1" dirty="0" smtClean="0"/>
              <a:t>When an employee is in a position where their personal or professional interests interfere with their objective decision making for the institution </a:t>
            </a:r>
          </a:p>
          <a:p>
            <a:r>
              <a:rPr lang="en-US" altLang="en-US" sz="2400" dirty="0" smtClean="0"/>
              <a:t>If this is the case, you must openly acknowledge and report these conflicting interests </a:t>
            </a:r>
            <a:endParaRPr lang="en-US" altLang="en-US" sz="2400" i="1" dirty="0" smtClean="0"/>
          </a:p>
          <a:p>
            <a:endParaRPr lang="en-US" dirty="0"/>
          </a:p>
        </p:txBody>
      </p:sp>
      <p:sp>
        <p:nvSpPr>
          <p:cNvPr id="7" name="Slide Number Placeholder 6"/>
          <p:cNvSpPr>
            <a:spLocks noGrp="1"/>
          </p:cNvSpPr>
          <p:nvPr>
            <p:ph type="sldNum" sz="quarter" idx="12"/>
          </p:nvPr>
        </p:nvSpPr>
        <p:spPr/>
        <p:txBody>
          <a:bodyPr/>
          <a:lstStyle/>
          <a:p>
            <a:fld id="{AAB15946-82FC-4004-AC23-9E487A42AE67}" type="slidenum">
              <a:rPr lang="en-US" smtClean="0"/>
              <a:t>50</a:t>
            </a:fld>
            <a:endParaRPr lang="en-US"/>
          </a:p>
        </p:txBody>
      </p:sp>
    </p:spTree>
    <p:extLst>
      <p:ext uri="{BB962C8B-B14F-4D97-AF65-F5344CB8AC3E}">
        <p14:creationId xmlns:p14="http://schemas.microsoft.com/office/powerpoint/2010/main" val="27412986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9746" y="612158"/>
            <a:ext cx="8911687" cy="1280890"/>
          </a:xfrm>
        </p:spPr>
        <p:txBody>
          <a:bodyPr/>
          <a:lstStyle/>
          <a:p>
            <a:r>
              <a:rPr lang="en-US" b="1" dirty="0" smtClean="0"/>
              <a:t>Examples of Conflicts of Interest</a:t>
            </a:r>
            <a:endParaRPr lang="en-US" b="1" dirty="0"/>
          </a:p>
        </p:txBody>
      </p:sp>
      <p:sp>
        <p:nvSpPr>
          <p:cNvPr id="6" name="Slide Number Placeholder 5"/>
          <p:cNvSpPr>
            <a:spLocks noGrp="1"/>
          </p:cNvSpPr>
          <p:nvPr>
            <p:ph type="sldNum" sz="quarter" idx="12"/>
          </p:nvPr>
        </p:nvSpPr>
        <p:spPr/>
        <p:txBody>
          <a:bodyPr/>
          <a:lstStyle/>
          <a:p>
            <a:fld id="{AAB15946-82FC-4004-AC23-9E487A42AE67}" type="slidenum">
              <a:rPr lang="en-US" smtClean="0"/>
              <a:t>51</a:t>
            </a:fld>
            <a:endParaRPr lang="en-US"/>
          </a:p>
        </p:txBody>
      </p:sp>
      <p:graphicFrame>
        <p:nvGraphicFramePr>
          <p:cNvPr id="4" name="Diagram 3"/>
          <p:cNvGraphicFramePr/>
          <p:nvPr>
            <p:extLst>
              <p:ext uri="{D42A27DB-BD31-4B8C-83A1-F6EECF244321}">
                <p14:modId xmlns:p14="http://schemas.microsoft.com/office/powerpoint/2010/main" val="1756022937"/>
              </p:ext>
            </p:extLst>
          </p:nvPr>
        </p:nvGraphicFramePr>
        <p:xfrm>
          <a:off x="2267211" y="1252603"/>
          <a:ext cx="9607463" cy="5605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605710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5553920"/>
              </p:ext>
            </p:extLst>
          </p:nvPr>
        </p:nvGraphicFramePr>
        <p:xfrm>
          <a:off x="1029916" y="431566"/>
          <a:ext cx="11162083" cy="5818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b="1" dirty="0" smtClean="0"/>
              <a:t>Ethics: False Claims</a:t>
            </a:r>
            <a:endParaRPr lang="en-US" b="1" dirty="0"/>
          </a:p>
        </p:txBody>
      </p:sp>
      <p:sp>
        <p:nvSpPr>
          <p:cNvPr id="8" name="Slide Number Placeholder 7"/>
          <p:cNvSpPr>
            <a:spLocks noGrp="1"/>
          </p:cNvSpPr>
          <p:nvPr>
            <p:ph type="sldNum" sz="quarter" idx="12"/>
          </p:nvPr>
        </p:nvSpPr>
        <p:spPr/>
        <p:txBody>
          <a:bodyPr/>
          <a:lstStyle/>
          <a:p>
            <a:fld id="{AAB15946-82FC-4004-AC23-9E487A42AE67}" type="slidenum">
              <a:rPr lang="en-US" smtClean="0"/>
              <a:t>52</a:t>
            </a:fld>
            <a:endParaRPr lang="en-US"/>
          </a:p>
        </p:txBody>
      </p:sp>
    </p:spTree>
    <p:extLst>
      <p:ext uri="{BB962C8B-B14F-4D97-AF65-F5344CB8AC3E}">
        <p14:creationId xmlns:p14="http://schemas.microsoft.com/office/powerpoint/2010/main" val="375587767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643" y="1503635"/>
            <a:ext cx="7077168" cy="1280890"/>
          </a:xfrm>
        </p:spPr>
        <p:txBody>
          <a:bodyPr/>
          <a:lstStyle/>
          <a:p>
            <a:r>
              <a:rPr lang="en-US" dirty="0" smtClean="0"/>
              <a:t>Part V - Case </a:t>
            </a:r>
            <a:r>
              <a:rPr lang="en-US" dirty="0" smtClean="0"/>
              <a:t>Study: Budget Exercise</a:t>
            </a:r>
            <a:endParaRPr lang="en-US" dirty="0"/>
          </a:p>
        </p:txBody>
      </p:sp>
      <p:sp>
        <p:nvSpPr>
          <p:cNvPr id="6" name="Slide Number Placeholder 5"/>
          <p:cNvSpPr>
            <a:spLocks noGrp="1"/>
          </p:cNvSpPr>
          <p:nvPr>
            <p:ph type="sldNum" sz="quarter" idx="12"/>
          </p:nvPr>
        </p:nvSpPr>
        <p:spPr/>
        <p:txBody>
          <a:bodyPr/>
          <a:lstStyle/>
          <a:p>
            <a:fld id="{AAB15946-82FC-4004-AC23-9E487A42AE67}" type="slidenum">
              <a:rPr lang="en-US" smtClean="0"/>
              <a:t>53</a:t>
            </a:fld>
            <a:endParaRPr lang="en-US"/>
          </a:p>
        </p:txBody>
      </p:sp>
    </p:spTree>
    <p:extLst>
      <p:ext uri="{BB962C8B-B14F-4D97-AF65-F5344CB8AC3E}">
        <p14:creationId xmlns:p14="http://schemas.microsoft.com/office/powerpoint/2010/main" val="41709807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30 min</a:t>
            </a:r>
            <a:endParaRPr lang="en-US" dirty="0"/>
          </a:p>
        </p:txBody>
      </p:sp>
      <p:sp>
        <p:nvSpPr>
          <p:cNvPr id="6" name="Slide Number Placeholder 5"/>
          <p:cNvSpPr>
            <a:spLocks noGrp="1"/>
          </p:cNvSpPr>
          <p:nvPr>
            <p:ph type="sldNum" sz="quarter" idx="12"/>
          </p:nvPr>
        </p:nvSpPr>
        <p:spPr/>
        <p:txBody>
          <a:bodyPr/>
          <a:lstStyle/>
          <a:p>
            <a:fld id="{AAB15946-82FC-4004-AC23-9E487A42AE67}" type="slidenum">
              <a:rPr lang="en-US" smtClean="0"/>
              <a:t>54</a:t>
            </a:fld>
            <a:endParaRPr lang="en-US"/>
          </a:p>
        </p:txBody>
      </p:sp>
      <p:pic>
        <p:nvPicPr>
          <p:cNvPr id="27652" name="Picture 4" descr="http://www.clipartkid.com/images/31/coffee-clip-art-images-free-for-commercial-use-page-2-6Cdpey-clipart.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17501" y="2182762"/>
            <a:ext cx="3171030"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6539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185" y="1588614"/>
            <a:ext cx="8911687" cy="1280890"/>
          </a:xfrm>
        </p:spPr>
        <p:txBody>
          <a:bodyPr/>
          <a:lstStyle/>
          <a:p>
            <a:r>
              <a:rPr lang="en-US" dirty="0"/>
              <a:t>Budget discussion/evaluations</a:t>
            </a:r>
            <a:br>
              <a:rPr lang="en-US" dirty="0"/>
            </a:br>
            <a:endParaRPr lang="en-US" dirty="0"/>
          </a:p>
        </p:txBody>
      </p:sp>
      <p:sp>
        <p:nvSpPr>
          <p:cNvPr id="4" name="Slide Number Placeholder 3"/>
          <p:cNvSpPr>
            <a:spLocks noGrp="1"/>
          </p:cNvSpPr>
          <p:nvPr>
            <p:ph type="sldNum" sz="quarter" idx="12"/>
          </p:nvPr>
        </p:nvSpPr>
        <p:spPr/>
        <p:txBody>
          <a:bodyPr/>
          <a:lstStyle/>
          <a:p>
            <a:fld id="{AAB15946-82FC-4004-AC23-9E487A42AE67}" type="slidenum">
              <a:rPr lang="en-US" smtClean="0"/>
              <a:t>55</a:t>
            </a:fld>
            <a:endParaRPr lang="en-US"/>
          </a:p>
        </p:txBody>
      </p:sp>
    </p:spTree>
    <p:extLst>
      <p:ext uri="{BB962C8B-B14F-4D97-AF65-F5344CB8AC3E}">
        <p14:creationId xmlns:p14="http://schemas.microsoft.com/office/powerpoint/2010/main" val="16871274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39" y="2027025"/>
            <a:ext cx="5173212" cy="1280890"/>
          </a:xfrm>
        </p:spPr>
        <p:txBody>
          <a:bodyPr/>
          <a:lstStyle/>
          <a:p>
            <a:r>
              <a:rPr lang="en-US" dirty="0" smtClean="0"/>
              <a:t>Wrap-up/Closing</a:t>
            </a:r>
            <a:endParaRPr lang="en-US" dirty="0"/>
          </a:p>
        </p:txBody>
      </p:sp>
      <p:sp>
        <p:nvSpPr>
          <p:cNvPr id="4" name="Slide Number Placeholder 3"/>
          <p:cNvSpPr>
            <a:spLocks noGrp="1"/>
          </p:cNvSpPr>
          <p:nvPr>
            <p:ph type="sldNum" sz="quarter" idx="12"/>
          </p:nvPr>
        </p:nvSpPr>
        <p:spPr/>
        <p:txBody>
          <a:bodyPr/>
          <a:lstStyle/>
          <a:p>
            <a:fld id="{AAB15946-82FC-4004-AC23-9E487A42AE67}" type="slidenum">
              <a:rPr lang="en-US" smtClean="0"/>
              <a:t>56</a:t>
            </a:fld>
            <a:endParaRPr lang="en-US"/>
          </a:p>
        </p:txBody>
      </p:sp>
    </p:spTree>
    <p:extLst>
      <p:ext uri="{BB962C8B-B14F-4D97-AF65-F5344CB8AC3E}">
        <p14:creationId xmlns:p14="http://schemas.microsoft.com/office/powerpoint/2010/main" val="548966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223" y="1585151"/>
            <a:ext cx="6613943" cy="5432256"/>
          </a:xfrm>
          <a:prstGeom prst="rect">
            <a:avLst/>
          </a:prstGeom>
          <a:noFill/>
        </p:spPr>
        <p:txBody>
          <a:bodyPr wrap="square" rtlCol="0">
            <a:spAutoFit/>
          </a:bodyPr>
          <a:lstStyle/>
          <a:p>
            <a:pPr marL="342900" indent="-342900" defTabSz="457200">
              <a:spcBef>
                <a:spcPts val="1000"/>
              </a:spcBef>
              <a:buClr>
                <a:schemeClr val="accent1"/>
              </a:buClr>
              <a:buFont typeface="Wingdings 3" charset="2"/>
              <a:buChar char=""/>
            </a:pPr>
            <a:r>
              <a:rPr lang="en-US" sz="2000" b="1" dirty="0" smtClean="0">
                <a:solidFill>
                  <a:schemeClr val="tx1">
                    <a:lumMod val="75000"/>
                    <a:lumOff val="25000"/>
                  </a:schemeClr>
                </a:solidFill>
              </a:rPr>
              <a:t>USAID/NASA Partnership (2014-2019)</a:t>
            </a:r>
          </a:p>
          <a:p>
            <a:pPr marL="342900" indent="-342900" defTabSz="457200">
              <a:spcBef>
                <a:spcPts val="1000"/>
              </a:spcBef>
              <a:buClr>
                <a:schemeClr val="accent1"/>
              </a:buClr>
              <a:buFont typeface="Wingdings 3" charset="2"/>
              <a:buChar char=""/>
            </a:pPr>
            <a:r>
              <a:rPr lang="en-US" sz="2000" b="1" dirty="0" smtClean="0">
                <a:solidFill>
                  <a:schemeClr val="tx1">
                    <a:lumMod val="75000"/>
                    <a:lumOff val="25000"/>
                  </a:schemeClr>
                </a:solidFill>
              </a:rPr>
              <a:t>Goal</a:t>
            </a:r>
            <a:r>
              <a:rPr lang="en-US" sz="2000" b="1" dirty="0">
                <a:solidFill>
                  <a:schemeClr val="tx1">
                    <a:lumMod val="75000"/>
                    <a:lumOff val="25000"/>
                  </a:schemeClr>
                </a:solidFill>
              </a:rPr>
              <a:t>: To enhance climate change adaptation and landscape management in the Lower Mekong region through the increased application of geospatial analysis to policy and planning needs</a:t>
            </a:r>
          </a:p>
          <a:p>
            <a:pPr marL="342900" indent="-342900" defTabSz="457200">
              <a:spcBef>
                <a:spcPts val="1000"/>
              </a:spcBef>
              <a:buClr>
                <a:schemeClr val="accent1"/>
              </a:buClr>
              <a:buFont typeface="Wingdings 3" charset="2"/>
              <a:buChar char=""/>
            </a:pPr>
            <a:r>
              <a:rPr lang="en-US" sz="2000" b="1" dirty="0" smtClean="0">
                <a:solidFill>
                  <a:schemeClr val="tx1">
                    <a:lumMod val="75000"/>
                    <a:lumOff val="25000"/>
                  </a:schemeClr>
                </a:solidFill>
              </a:rPr>
              <a:t>Consortium</a:t>
            </a:r>
          </a:p>
          <a:p>
            <a:pPr marL="800100" lvl="1" indent="-342900" defTabSz="457200">
              <a:spcBef>
                <a:spcPts val="1000"/>
              </a:spcBef>
              <a:buClr>
                <a:schemeClr val="accent1"/>
              </a:buClr>
              <a:buFont typeface="Wingdings 3" charset="2"/>
              <a:buChar char=""/>
            </a:pPr>
            <a:r>
              <a:rPr lang="en-US" sz="2000" b="1" dirty="0" smtClean="0">
                <a:solidFill>
                  <a:schemeClr val="tx1">
                    <a:lumMod val="75000"/>
                    <a:lumOff val="25000"/>
                  </a:schemeClr>
                </a:solidFill>
              </a:rPr>
              <a:t>Spatial Informatics Group</a:t>
            </a:r>
          </a:p>
          <a:p>
            <a:pPr marL="800100" lvl="1" indent="-342900" defTabSz="457200">
              <a:spcBef>
                <a:spcPts val="1000"/>
              </a:spcBef>
              <a:buClr>
                <a:schemeClr val="accent1"/>
              </a:buClr>
              <a:buFont typeface="Wingdings 3" charset="2"/>
              <a:buChar char=""/>
            </a:pPr>
            <a:r>
              <a:rPr lang="en-US" sz="2000" b="1" dirty="0" smtClean="0">
                <a:solidFill>
                  <a:schemeClr val="tx1">
                    <a:lumMod val="75000"/>
                    <a:lumOff val="25000"/>
                  </a:schemeClr>
                </a:solidFill>
              </a:rPr>
              <a:t>Stockholm Environment Institute</a:t>
            </a:r>
          </a:p>
          <a:p>
            <a:pPr marL="800100" lvl="1" indent="-342900" defTabSz="457200">
              <a:spcBef>
                <a:spcPts val="1000"/>
              </a:spcBef>
              <a:buClr>
                <a:schemeClr val="accent1"/>
              </a:buClr>
              <a:buFont typeface="Wingdings 3" charset="2"/>
              <a:buChar char=""/>
            </a:pPr>
            <a:r>
              <a:rPr lang="en-US" sz="2000" b="1" dirty="0" err="1" smtClean="0">
                <a:solidFill>
                  <a:schemeClr val="tx1">
                    <a:lumMod val="75000"/>
                    <a:lumOff val="25000"/>
                  </a:schemeClr>
                </a:solidFill>
              </a:rPr>
              <a:t>Deltares</a:t>
            </a:r>
            <a:r>
              <a:rPr lang="en-US" sz="2000" b="1" dirty="0" smtClean="0">
                <a:solidFill>
                  <a:schemeClr val="tx1">
                    <a:lumMod val="75000"/>
                    <a:lumOff val="25000"/>
                  </a:schemeClr>
                </a:solidFill>
              </a:rPr>
              <a:t> </a:t>
            </a:r>
            <a:endParaRPr lang="en-US" sz="2000" b="1" dirty="0">
              <a:solidFill>
                <a:schemeClr val="tx1">
                  <a:lumMod val="75000"/>
                  <a:lumOff val="25000"/>
                </a:schemeClr>
              </a:solidFill>
            </a:endParaRPr>
          </a:p>
          <a:p>
            <a:pPr marL="342900" indent="-342900" defTabSz="457200">
              <a:spcBef>
                <a:spcPts val="1000"/>
              </a:spcBef>
              <a:buClr>
                <a:schemeClr val="accent1"/>
              </a:buClr>
              <a:buFont typeface="Wingdings 3" charset="2"/>
              <a:buChar char=""/>
            </a:pPr>
            <a:endParaRPr lang="en-US" dirty="0">
              <a:solidFill>
                <a:schemeClr val="tx1">
                  <a:lumMod val="75000"/>
                  <a:lumOff val="25000"/>
                </a:schemeClr>
              </a:solidFill>
            </a:endParaRPr>
          </a:p>
          <a:p>
            <a:pPr marL="342900" indent="-342900" defTabSz="457200">
              <a:spcBef>
                <a:spcPts val="1000"/>
              </a:spcBef>
              <a:buClr>
                <a:schemeClr val="accent1"/>
              </a:buClr>
              <a:buFont typeface="Wingdings 3" charset="2"/>
              <a:buChar char=""/>
            </a:pPr>
            <a:endParaRPr lang="en-US" dirty="0" smtClean="0">
              <a:solidFill>
                <a:schemeClr val="tx1">
                  <a:lumMod val="75000"/>
                  <a:lumOff val="25000"/>
                </a:schemeClr>
              </a:solidFill>
            </a:endParaRPr>
          </a:p>
          <a:p>
            <a:pPr marL="342900" indent="-342900" defTabSz="457200">
              <a:spcBef>
                <a:spcPts val="1000"/>
              </a:spcBef>
              <a:buClr>
                <a:schemeClr val="accent1"/>
              </a:buClr>
              <a:buFont typeface="Wingdings 3" charset="2"/>
              <a:buChar char=""/>
            </a:pPr>
            <a:endParaRPr lang="en-US" b="1" dirty="0" smtClean="0">
              <a:solidFill>
                <a:schemeClr val="tx1">
                  <a:lumMod val="75000"/>
                  <a:lumOff val="25000"/>
                </a:schemeClr>
              </a:solidFill>
            </a:endParaRPr>
          </a:p>
          <a:p>
            <a:pPr defTabSz="457200">
              <a:spcBef>
                <a:spcPts val="1000"/>
              </a:spcBef>
              <a:buClr>
                <a:schemeClr val="accent1"/>
              </a:buClr>
            </a:pPr>
            <a:endParaRPr lang="en-US" b="1" dirty="0">
              <a:solidFill>
                <a:schemeClr val="tx1">
                  <a:lumMod val="75000"/>
                  <a:lumOff val="25000"/>
                </a:schemeClr>
              </a:solidFill>
            </a:endParaRPr>
          </a:p>
        </p:txBody>
      </p:sp>
      <p:sp>
        <p:nvSpPr>
          <p:cNvPr id="2" name="Title 1"/>
          <p:cNvSpPr>
            <a:spLocks noGrp="1"/>
          </p:cNvSpPr>
          <p:nvPr>
            <p:ph type="title"/>
          </p:nvPr>
        </p:nvSpPr>
        <p:spPr/>
        <p:txBody>
          <a:bodyPr/>
          <a:lstStyle/>
          <a:p>
            <a:r>
              <a:rPr lang="en-US" b="1" dirty="0" smtClean="0"/>
              <a:t>Introduction: SERVIR-Mekong</a:t>
            </a:r>
            <a:endParaRPr lang="en-US" b="1"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37493" y="1585151"/>
            <a:ext cx="5272849" cy="5272849"/>
          </a:xfrm>
        </p:spPr>
      </p:pic>
      <p:sp>
        <p:nvSpPr>
          <p:cNvPr id="7" name="Slide Number Placeholder 6"/>
          <p:cNvSpPr>
            <a:spLocks noGrp="1"/>
          </p:cNvSpPr>
          <p:nvPr>
            <p:ph type="sldNum" sz="quarter" idx="12"/>
          </p:nvPr>
        </p:nvSpPr>
        <p:spPr/>
        <p:txBody>
          <a:bodyPr/>
          <a:lstStyle/>
          <a:p>
            <a:fld id="{AAB15946-82FC-4004-AC23-9E487A42AE67}" type="slidenum">
              <a:rPr lang="en-US" smtClean="0"/>
              <a:t>6</a:t>
            </a:fld>
            <a:endParaRPr lang="en-US"/>
          </a:p>
        </p:txBody>
      </p:sp>
    </p:spTree>
    <p:extLst>
      <p:ext uri="{BB962C8B-B14F-4D97-AF65-F5344CB8AC3E}">
        <p14:creationId xmlns:p14="http://schemas.microsoft.com/office/powerpoint/2010/main" val="1481359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B15946-82FC-4004-AC23-9E487A42AE67}" type="slidenum">
              <a:rPr lang="en-US" smtClean="0"/>
              <a:t>7</a:t>
            </a:fld>
            <a:endParaRPr lang="en-US"/>
          </a:p>
        </p:txBody>
      </p:sp>
      <p:sp>
        <p:nvSpPr>
          <p:cNvPr id="5" name="Horizontal Scroll 4"/>
          <p:cNvSpPr/>
          <p:nvPr/>
        </p:nvSpPr>
        <p:spPr>
          <a:xfrm>
            <a:off x="2527192" y="1381507"/>
            <a:ext cx="7628027" cy="4750352"/>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SERVIR-Mekong Small Grants Program Launching: </a:t>
            </a:r>
            <a:r>
              <a:rPr lang="en-US" sz="3600" b="1" dirty="0" smtClean="0"/>
              <a:t>September </a:t>
            </a:r>
            <a:r>
              <a:rPr lang="en-US" sz="3600" b="1" dirty="0"/>
              <a:t>2016</a:t>
            </a:r>
          </a:p>
        </p:txBody>
      </p:sp>
    </p:spTree>
    <p:extLst>
      <p:ext uri="{BB962C8B-B14F-4D97-AF65-F5344CB8AC3E}">
        <p14:creationId xmlns:p14="http://schemas.microsoft.com/office/powerpoint/2010/main" val="1981233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B15946-82FC-4004-AC23-9E487A42AE67}" type="slidenum">
              <a:rPr lang="en-US" smtClean="0"/>
              <a:t>8</a:t>
            </a:fld>
            <a:endParaRPr lang="en-US"/>
          </a:p>
        </p:txBody>
      </p:sp>
      <p:sp>
        <p:nvSpPr>
          <p:cNvPr id="5" name="Horizontal Scroll 4"/>
          <p:cNvSpPr/>
          <p:nvPr/>
        </p:nvSpPr>
        <p:spPr>
          <a:xfrm>
            <a:off x="2527192" y="1381507"/>
            <a:ext cx="7628027" cy="4750352"/>
          </a:xfrm>
          <a:prstGeom prst="horizont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Servir.adpc.net</a:t>
            </a:r>
          </a:p>
          <a:p>
            <a:pPr algn="ctr"/>
            <a:endParaRPr lang="en-US" sz="3600" b="1" dirty="0"/>
          </a:p>
          <a:p>
            <a:pPr algn="ctr"/>
            <a:r>
              <a:rPr lang="en-US" sz="3600" b="1" dirty="0" smtClean="0"/>
              <a:t>Launching August 30</a:t>
            </a:r>
            <a:r>
              <a:rPr lang="en-US" sz="3600" b="1" baseline="30000" dirty="0" smtClean="0"/>
              <a:t>th</a:t>
            </a:r>
            <a:r>
              <a:rPr lang="en-US" sz="3600" b="1" dirty="0" smtClean="0"/>
              <a:t> </a:t>
            </a:r>
            <a:endParaRPr lang="en-US" sz="3600" b="1" dirty="0"/>
          </a:p>
        </p:txBody>
      </p:sp>
    </p:spTree>
    <p:extLst>
      <p:ext uri="{BB962C8B-B14F-4D97-AF65-F5344CB8AC3E}">
        <p14:creationId xmlns:p14="http://schemas.microsoft.com/office/powerpoint/2010/main" val="2135597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USAID?</a:t>
            </a:r>
            <a:endParaRPr lang="en-US" b="1" dirty="0"/>
          </a:p>
        </p:txBody>
      </p:sp>
      <p:sp>
        <p:nvSpPr>
          <p:cNvPr id="3" name="Content Placeholder 2"/>
          <p:cNvSpPr>
            <a:spLocks noGrp="1"/>
          </p:cNvSpPr>
          <p:nvPr>
            <p:ph idx="1"/>
          </p:nvPr>
        </p:nvSpPr>
        <p:spPr/>
        <p:txBody>
          <a:bodyPr>
            <a:normAutofit/>
          </a:bodyPr>
          <a:lstStyle/>
          <a:p>
            <a:pPr marL="0" indent="0" algn="ctr">
              <a:buNone/>
            </a:pPr>
            <a:r>
              <a:rPr lang="en-US" b="1" dirty="0" smtClean="0"/>
              <a:t>Mission Statement:</a:t>
            </a:r>
            <a:r>
              <a:rPr lang="en-US" b="1" dirty="0"/>
              <a:t> </a:t>
            </a:r>
            <a:r>
              <a:rPr lang="en-US" b="1" dirty="0" smtClean="0"/>
              <a:t>USAID partners </a:t>
            </a:r>
            <a:r>
              <a:rPr lang="en-US" b="1" dirty="0"/>
              <a:t>to end extreme poverty and promote resilient, democratic societies while advancing </a:t>
            </a:r>
            <a:r>
              <a:rPr lang="en-US" b="1" dirty="0" smtClean="0"/>
              <a:t>US </a:t>
            </a:r>
            <a:r>
              <a:rPr lang="en-US" b="1" dirty="0"/>
              <a:t>security and prosperity</a:t>
            </a:r>
            <a:r>
              <a:rPr lang="en-US" b="1" dirty="0" smtClean="0"/>
              <a:t>.</a:t>
            </a:r>
          </a:p>
          <a:p>
            <a:endParaRPr lang="en-US" dirty="0" smtClean="0"/>
          </a:p>
          <a:p>
            <a:r>
              <a:rPr lang="en-US" dirty="0" smtClean="0"/>
              <a:t>USAID provides assistance in sub-Saharan Africa, Asia and the Near East, Latin America and the Caribbean, and Europe and Eurasia. With headquarters in Washington, D.C., USAID’s strength is its field offices in many regions of the world. </a:t>
            </a:r>
            <a:endParaRPr lang="en-US" altLang="en-US" dirty="0"/>
          </a:p>
        </p:txBody>
      </p:sp>
      <p:sp>
        <p:nvSpPr>
          <p:cNvPr id="6" name="Slide Number Placeholder 5"/>
          <p:cNvSpPr>
            <a:spLocks noGrp="1"/>
          </p:cNvSpPr>
          <p:nvPr>
            <p:ph type="sldNum" sz="quarter" idx="12"/>
          </p:nvPr>
        </p:nvSpPr>
        <p:spPr/>
        <p:txBody>
          <a:bodyPr/>
          <a:lstStyle/>
          <a:p>
            <a:fld id="{AAB15946-82FC-4004-AC23-9E487A42AE67}" type="slidenum">
              <a:rPr lang="en-US" smtClean="0"/>
              <a:t>9</a:t>
            </a:fld>
            <a:endParaRPr lang="en-US"/>
          </a:p>
        </p:txBody>
      </p:sp>
    </p:spTree>
    <p:extLst>
      <p:ext uri="{BB962C8B-B14F-4D97-AF65-F5344CB8AC3E}">
        <p14:creationId xmlns:p14="http://schemas.microsoft.com/office/powerpoint/2010/main" val="3567476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7484</TotalTime>
  <Words>5095</Words>
  <Application>Microsoft Office PowerPoint</Application>
  <PresentationFormat>Widescreen</PresentationFormat>
  <Paragraphs>586</Paragraphs>
  <Slides>56</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ＭＳ Ｐゴシック</vt:lpstr>
      <vt:lpstr>Arial</vt:lpstr>
      <vt:lpstr>Calibri</vt:lpstr>
      <vt:lpstr>Century Gothic</vt:lpstr>
      <vt:lpstr>Times</vt:lpstr>
      <vt:lpstr>Wingdings</vt:lpstr>
      <vt:lpstr>Wingdings 3</vt:lpstr>
      <vt:lpstr>Wisp</vt:lpstr>
      <vt:lpstr>Introduction to USAID Grants</vt:lpstr>
      <vt:lpstr>Objectives</vt:lpstr>
      <vt:lpstr>What you will learn</vt:lpstr>
      <vt:lpstr>Introduction: Participants</vt:lpstr>
      <vt:lpstr>Agenda</vt:lpstr>
      <vt:lpstr>Introduction: SERVIR-Mekong</vt:lpstr>
      <vt:lpstr>PowerPoint Presentation</vt:lpstr>
      <vt:lpstr>PowerPoint Presentation</vt:lpstr>
      <vt:lpstr>What is USAID?</vt:lpstr>
      <vt:lpstr>Where does USAID work?</vt:lpstr>
      <vt:lpstr>What is a USAID grant?</vt:lpstr>
      <vt:lpstr>Types of Assistance</vt:lpstr>
      <vt:lpstr>Grant Types</vt:lpstr>
      <vt:lpstr>Grant Types</vt:lpstr>
      <vt:lpstr>Different types of payment methods</vt:lpstr>
      <vt:lpstr>Eligibility Requirements</vt:lpstr>
      <vt:lpstr>PowerPoint Presentation</vt:lpstr>
      <vt:lpstr>ADS 303 - Grants and Cooperative Agreements to Non-Governmental Organizations</vt:lpstr>
      <vt:lpstr>PowerPoint Presentation</vt:lpstr>
      <vt:lpstr>Unallowable Costs</vt:lpstr>
      <vt:lpstr>Grant funds may not be used for the following:</vt:lpstr>
      <vt:lpstr>Part 2 Grants Lifecycle</vt:lpstr>
      <vt:lpstr>Grants lifecycle </vt:lpstr>
      <vt:lpstr>Solicitation</vt:lpstr>
      <vt:lpstr>Evaluation</vt:lpstr>
      <vt:lpstr>Due Diligence</vt:lpstr>
      <vt:lpstr>Negotiations  </vt:lpstr>
      <vt:lpstr>Pre-Award Responsibility Determination   Non-U.S. Organization Pre-Award Survey (NUPAS)</vt:lpstr>
      <vt:lpstr>Award</vt:lpstr>
      <vt:lpstr>Implementation </vt:lpstr>
      <vt:lpstr>Closeout</vt:lpstr>
      <vt:lpstr>Grant Cycle Exercise</vt:lpstr>
      <vt:lpstr>RFAs/Concept Papers</vt:lpstr>
      <vt:lpstr>Break: 15 min</vt:lpstr>
      <vt:lpstr>Part III: Case Study/Group Exercise</vt:lpstr>
      <vt:lpstr>Lunch: 1 hour</vt:lpstr>
      <vt:lpstr>Part IV:  Internal Controls, Ethics and Standards of Business Conduct</vt:lpstr>
      <vt:lpstr>Ethics, Compliance and Internal Controls </vt:lpstr>
      <vt:lpstr>What does internal controls mean? </vt:lpstr>
      <vt:lpstr>Seven Essential Elements of Internal Controls</vt:lpstr>
      <vt:lpstr>Roles &amp; Responsibilities</vt:lpstr>
      <vt:lpstr>Segregation of Duties</vt:lpstr>
      <vt:lpstr>Complete and Truthful Records</vt:lpstr>
      <vt:lpstr>Example: Timesheets</vt:lpstr>
      <vt:lpstr>Example: Fair and Healthy Competition</vt:lpstr>
      <vt:lpstr>Standards of Business Conduct</vt:lpstr>
      <vt:lpstr>What types of things must be disclosed to a donor?</vt:lpstr>
      <vt:lpstr>Kickbacks</vt:lpstr>
      <vt:lpstr>Kickback Case Studies</vt:lpstr>
      <vt:lpstr>Conflict of Interest</vt:lpstr>
      <vt:lpstr>Examples of Conflicts of Interest</vt:lpstr>
      <vt:lpstr>Ethics: False Claims</vt:lpstr>
      <vt:lpstr>Part V - Case Study: Budget Exercise</vt:lpstr>
      <vt:lpstr>Break: 30 min</vt:lpstr>
      <vt:lpstr>Budget discussion/evaluations </vt:lpstr>
      <vt:lpstr>Wrap-up/Closing</vt:lpstr>
    </vt:vector>
  </TitlesOfParts>
  <Company>Chemonics International,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Diya Malani</dc:creator>
  <cp:lastModifiedBy>Sheena</cp:lastModifiedBy>
  <cp:revision>150</cp:revision>
  <cp:lastPrinted>2016-08-25T07:17:52Z</cp:lastPrinted>
  <dcterms:created xsi:type="dcterms:W3CDTF">2016-08-10T15:57:23Z</dcterms:created>
  <dcterms:modified xsi:type="dcterms:W3CDTF">2016-08-25T07:41:01Z</dcterms:modified>
</cp:coreProperties>
</file>